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7" r:id="rId4"/>
    <p:sldId id="258" r:id="rId5"/>
    <p:sldId id="259" r:id="rId6"/>
    <p:sldId id="267" r:id="rId7"/>
    <p:sldId id="265" r:id="rId8"/>
    <p:sldId id="266" r:id="rId9"/>
    <p:sldId id="264" r:id="rId10"/>
    <p:sldId id="268" r:id="rId11"/>
    <p:sldId id="270" r:id="rId12"/>
    <p:sldId id="269" r:id="rId13"/>
    <p:sldId id="271"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1818"/>
    <a:srgbClr val="2023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839" autoAdjust="0"/>
    <p:restoredTop sz="94660"/>
  </p:normalViewPr>
  <p:slideViewPr>
    <p:cSldViewPr snapToGrid="0">
      <p:cViewPr>
        <p:scale>
          <a:sx n="66" d="100"/>
          <a:sy n="66" d="100"/>
        </p:scale>
        <p:origin x="38" y="50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6D24131-ABC3-4130-8AF6-610FA4B8F039}"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1375720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D24131-ABC3-4130-8AF6-610FA4B8F039}"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1806890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D24131-ABC3-4130-8AF6-610FA4B8F039}"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2407898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D24131-ABC3-4130-8AF6-610FA4B8F039}"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2566872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6D24131-ABC3-4130-8AF6-610FA4B8F039}"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2023608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D24131-ABC3-4130-8AF6-610FA4B8F039}" type="datetimeFigureOut">
              <a:rPr lang="en-US" smtClean="0"/>
              <a:t>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2825306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D24131-ABC3-4130-8AF6-610FA4B8F039}" type="datetimeFigureOut">
              <a:rPr lang="en-US" smtClean="0"/>
              <a:t>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33649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D24131-ABC3-4130-8AF6-610FA4B8F039}" type="datetimeFigureOut">
              <a:rPr lang="en-US" smtClean="0"/>
              <a:t>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3933313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D24131-ABC3-4130-8AF6-610FA4B8F039}" type="datetimeFigureOut">
              <a:rPr lang="en-US" smtClean="0"/>
              <a:t>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3609568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6D24131-ABC3-4130-8AF6-610FA4B8F039}" type="datetimeFigureOut">
              <a:rPr lang="en-US" smtClean="0"/>
              <a:t>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3799864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6D24131-ABC3-4130-8AF6-610FA4B8F039}" type="datetimeFigureOut">
              <a:rPr lang="en-US" smtClean="0"/>
              <a:t>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598324-0283-4763-B10A-67271CA3EFC8}" type="slidenum">
              <a:rPr lang="en-US" smtClean="0"/>
              <a:t>‹#›</a:t>
            </a:fld>
            <a:endParaRPr lang="en-US"/>
          </a:p>
        </p:txBody>
      </p:sp>
    </p:spTree>
    <p:extLst>
      <p:ext uri="{BB962C8B-B14F-4D97-AF65-F5344CB8AC3E}">
        <p14:creationId xmlns:p14="http://schemas.microsoft.com/office/powerpoint/2010/main" val="3865649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D24131-ABC3-4130-8AF6-610FA4B8F039}" type="datetimeFigureOut">
              <a:rPr lang="en-US" smtClean="0"/>
              <a:t>1/1/2024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598324-0283-4763-B10A-67271CA3EFC8}" type="slidenum">
              <a:rPr lang="en-US" smtClean="0"/>
              <a:t>‹#›</a:t>
            </a:fld>
            <a:endParaRPr lang="en-US"/>
          </a:p>
        </p:txBody>
      </p:sp>
    </p:spTree>
    <p:extLst>
      <p:ext uri="{BB962C8B-B14F-4D97-AF65-F5344CB8AC3E}">
        <p14:creationId xmlns:p14="http://schemas.microsoft.com/office/powerpoint/2010/main" val="473857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artisticChalkSketch/>
                    </a14:imgEffect>
                    <a14:imgEffect>
                      <a14:sharpenSoften amount="-25000"/>
                    </a14:imgEffect>
                  </a14:imgLayer>
                </a14:imgProps>
              </a:ext>
            </a:extLst>
          </a:blip>
          <a:stretch>
            <a:fillRect/>
          </a:stretch>
        </p:blipFill>
        <p:spPr>
          <a:xfrm>
            <a:off x="0" y="0"/>
            <a:ext cx="12192000" cy="7675119"/>
          </a:xfrm>
          <a:prstGeom prst="rect">
            <a:avLst/>
          </a:prstGeom>
        </p:spPr>
      </p:pic>
      <p:sp>
        <p:nvSpPr>
          <p:cNvPr id="2" name="Title 1"/>
          <p:cNvSpPr>
            <a:spLocks noGrp="1"/>
          </p:cNvSpPr>
          <p:nvPr>
            <p:ph type="ctrTitle"/>
          </p:nvPr>
        </p:nvSpPr>
        <p:spPr>
          <a:xfrm>
            <a:off x="709060" y="1355376"/>
            <a:ext cx="11207634" cy="1988894"/>
          </a:xfrm>
          <a:noFill/>
          <a:ln>
            <a:noFill/>
          </a:ln>
        </p:spPr>
        <p:style>
          <a:lnRef idx="0">
            <a:scrgbClr r="0" g="0" b="0"/>
          </a:lnRef>
          <a:fillRef idx="0">
            <a:scrgbClr r="0" g="0" b="0"/>
          </a:fillRef>
          <a:effectRef idx="0">
            <a:scrgbClr r="0" g="0" b="0"/>
          </a:effectRef>
          <a:fontRef idx="minor">
            <a:schemeClr val="dk1"/>
          </a:fontRef>
        </p:style>
        <p:txBody>
          <a:bodyPr>
            <a:noAutofit/>
          </a:bodyPr>
          <a:lstStyle/>
          <a:p>
            <a:r>
              <a:rPr lang="en-US" sz="8000" dirty="0" smtClean="0">
                <a:ln w="38100">
                  <a:solidFill>
                    <a:schemeClr val="tx1">
                      <a:lumMod val="65000"/>
                      <a:lumOff val="35000"/>
                    </a:schemeClr>
                  </a:solidFill>
                </a:ln>
                <a:latin typeface="Arial Black" panose="020B0A04020102020204" pitchFamily="34" charset="0"/>
              </a:rPr>
              <a:t>BOYER MOORE STRING MATCHING</a:t>
            </a:r>
            <a:endParaRPr lang="en-US" sz="8000" dirty="0">
              <a:ln w="38100">
                <a:solidFill>
                  <a:schemeClr val="tx1">
                    <a:lumMod val="65000"/>
                    <a:lumOff val="35000"/>
                  </a:schemeClr>
                </a:solidFill>
              </a:ln>
              <a:latin typeface="Arial Black" panose="020B0A04020102020204" pitchFamily="34" charset="0"/>
            </a:endParaRPr>
          </a:p>
        </p:txBody>
      </p:sp>
      <p:sp>
        <p:nvSpPr>
          <p:cNvPr id="3" name="Subtitle 2"/>
          <p:cNvSpPr>
            <a:spLocks noGrp="1"/>
          </p:cNvSpPr>
          <p:nvPr>
            <p:ph type="subTitle" idx="1"/>
          </p:nvPr>
        </p:nvSpPr>
        <p:spPr>
          <a:xfrm>
            <a:off x="4061812" y="3949861"/>
            <a:ext cx="4502130" cy="360485"/>
          </a:xfrm>
        </p:spPr>
        <p:txBody>
          <a:bodyPr>
            <a:noAutofit/>
          </a:bodyPr>
          <a:lstStyle/>
          <a:p>
            <a:r>
              <a:rPr lang="en-US" sz="2000" dirty="0" smtClean="0">
                <a:latin typeface="Arial Black" panose="020B0A04020102020204" pitchFamily="34" charset="0"/>
              </a:rPr>
              <a:t>Using space and time tradeoff strategy</a:t>
            </a:r>
            <a:endParaRPr lang="en-US" sz="2000" dirty="0">
              <a:latin typeface="Arial Black" panose="020B0A04020102020204" pitchFamily="34" charset="0"/>
            </a:endParaRPr>
          </a:p>
        </p:txBody>
      </p:sp>
      <p:cxnSp>
        <p:nvCxnSpPr>
          <p:cNvPr id="5" name="Straight Connector 4"/>
          <p:cNvCxnSpPr/>
          <p:nvPr/>
        </p:nvCxnSpPr>
        <p:spPr>
          <a:xfrm>
            <a:off x="2409092" y="3429000"/>
            <a:ext cx="7807570" cy="0"/>
          </a:xfrm>
          <a:prstGeom prst="line">
            <a:avLst/>
          </a:prstGeom>
        </p:spPr>
        <p:style>
          <a:lnRef idx="1">
            <a:schemeClr val="dk1"/>
          </a:lnRef>
          <a:fillRef idx="0">
            <a:schemeClr val="dk1"/>
          </a:fillRef>
          <a:effectRef idx="0">
            <a:schemeClr val="dk1"/>
          </a:effectRef>
          <a:fontRef idx="minor">
            <a:schemeClr val="tx1"/>
          </a:fontRef>
        </p:style>
      </p:cxnSp>
      <p:sp>
        <p:nvSpPr>
          <p:cNvPr id="6" name="Subtitle 2"/>
          <p:cNvSpPr txBox="1">
            <a:spLocks/>
          </p:cNvSpPr>
          <p:nvPr/>
        </p:nvSpPr>
        <p:spPr>
          <a:xfrm>
            <a:off x="-538761" y="6288104"/>
            <a:ext cx="4502130" cy="36048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smtClean="0">
                <a:latin typeface="Arial Black" panose="020B0A04020102020204" pitchFamily="34" charset="0"/>
              </a:rPr>
              <a:t>Hatem Magdi 224813</a:t>
            </a:r>
            <a:endParaRPr lang="en-US" sz="2000" dirty="0">
              <a:latin typeface="Arial Black" panose="020B0A04020102020204" pitchFamily="34" charset="0"/>
            </a:endParaRPr>
          </a:p>
        </p:txBody>
      </p:sp>
    </p:spTree>
    <p:extLst>
      <p:ext uri="{BB962C8B-B14F-4D97-AF65-F5344CB8AC3E}">
        <p14:creationId xmlns:p14="http://schemas.microsoft.com/office/powerpoint/2010/main" val="17131306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16523" y="260200"/>
            <a:ext cx="8761099" cy="3036915"/>
          </a:xfrm>
          <a:prstGeom prst="rect">
            <a:avLst/>
          </a:prstGeom>
        </p:spPr>
      </p:pic>
      <p:pic>
        <p:nvPicPr>
          <p:cNvPr id="8" name="Picture 7"/>
          <p:cNvPicPr>
            <a:picLocks noChangeAspect="1"/>
          </p:cNvPicPr>
          <p:nvPr/>
        </p:nvPicPr>
        <p:blipFill>
          <a:blip r:embed="rId3"/>
          <a:stretch>
            <a:fillRect/>
          </a:stretch>
        </p:blipFill>
        <p:spPr>
          <a:xfrm>
            <a:off x="5071992" y="51683"/>
            <a:ext cx="6938299" cy="6670837"/>
          </a:xfrm>
          <a:prstGeom prst="rect">
            <a:avLst/>
          </a:prstGeom>
        </p:spPr>
      </p:pic>
      <p:sp>
        <p:nvSpPr>
          <p:cNvPr id="5" name="TextBox 4"/>
          <p:cNvSpPr txBox="1"/>
          <p:nvPr/>
        </p:nvSpPr>
        <p:spPr>
          <a:xfrm>
            <a:off x="316523" y="4322885"/>
            <a:ext cx="6611815" cy="1446550"/>
          </a:xfrm>
          <a:prstGeom prst="rect">
            <a:avLst/>
          </a:prstGeom>
          <a:noFill/>
        </p:spPr>
        <p:txBody>
          <a:bodyPr wrap="square" rtlCol="0">
            <a:spAutoFit/>
          </a:bodyPr>
          <a:lstStyle>
            <a:defPPr>
              <a:defRPr lang="en-US"/>
            </a:defPPr>
            <a:lvl1pPr>
              <a:defRPr sz="4400">
                <a:latin typeface="Arial Black" panose="020B0A04020102020204" pitchFamily="34" charset="0"/>
                <a:ea typeface="+mj-ea"/>
                <a:cs typeface="+mj-cs"/>
              </a:defRPr>
            </a:lvl1pPr>
          </a:lstStyle>
          <a:p>
            <a:r>
              <a:rPr lang="en-US" dirty="0"/>
              <a:t>BAD-SHIFT </a:t>
            </a:r>
            <a:r>
              <a:rPr lang="en-US" dirty="0" smtClean="0"/>
              <a:t>TABLE ANALYSIS</a:t>
            </a:r>
            <a:endParaRPr lang="en-US" dirty="0"/>
          </a:p>
        </p:txBody>
      </p:sp>
      <p:sp>
        <p:nvSpPr>
          <p:cNvPr id="9" name="Rectangle 8"/>
          <p:cNvSpPr/>
          <p:nvPr/>
        </p:nvSpPr>
        <p:spPr>
          <a:xfrm>
            <a:off x="619760" y="2387600"/>
            <a:ext cx="1737360" cy="2032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1" name="TextBox 10"/>
              <p:cNvSpPr txBox="1"/>
              <p:nvPr/>
            </p:nvSpPr>
            <p:spPr>
              <a:xfrm>
                <a:off x="3030831" y="2836433"/>
                <a:ext cx="1378391" cy="77912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nary>
                        <m:naryPr>
                          <m:chr m:val="∑"/>
                          <m:limLoc m:val="undOvr"/>
                          <m:grow m:val="on"/>
                          <m:ctrlPr>
                            <a:rPr lang="en-US" smtClean="0">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i="1">
                              <a:solidFill>
                                <a:srgbClr val="00B050"/>
                              </a:solidFill>
                              <a:latin typeface="Cambria Math" panose="02040503050406030204" pitchFamily="18" charset="0"/>
                            </a:rPr>
                            <m:t>𝑀</m:t>
                          </m:r>
                        </m:sup>
                        <m:e>
                          <m:r>
                            <a:rPr lang="en-US" i="0">
                              <a:solidFill>
                                <a:srgbClr val="00B050"/>
                              </a:solidFill>
                              <a:latin typeface="Cambria Math" panose="02040503050406030204" pitchFamily="18" charset="0"/>
                            </a:rPr>
                            <m:t>1</m:t>
                          </m:r>
                        </m:e>
                      </m:nary>
                      <m:r>
                        <a:rPr lang="en-US" i="0">
                          <a:solidFill>
                            <a:srgbClr val="00B050"/>
                          </a:solidFill>
                          <a:latin typeface="Cambria Math" panose="02040503050406030204" pitchFamily="18" charset="0"/>
                        </a:rPr>
                        <m:t>=</m:t>
                      </m:r>
                      <m:r>
                        <a:rPr lang="en-US" b="0" i="1" smtClean="0">
                          <a:solidFill>
                            <a:srgbClr val="00B050"/>
                          </a:solidFill>
                          <a:latin typeface="Cambria Math" panose="02040503050406030204" pitchFamily="18" charset="0"/>
                        </a:rPr>
                        <m:t>𝑂</m:t>
                      </m:r>
                      <m:r>
                        <a:rPr lang="en-US" b="0" i="1" smtClean="0">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𝑚</m:t>
                      </m:r>
                      <m:r>
                        <a:rPr lang="en-US" b="0" i="1" smtClean="0">
                          <a:solidFill>
                            <a:srgbClr val="00B050"/>
                          </a:solidFill>
                          <a:latin typeface="Cambria Math" panose="02040503050406030204" pitchFamily="18" charset="0"/>
                        </a:rPr>
                        <m:t>)</m:t>
                      </m:r>
                    </m:oMath>
                  </m:oMathPara>
                </a14:m>
                <a:endParaRPr lang="en-US" dirty="0">
                  <a:solidFill>
                    <a:srgbClr val="00B050"/>
                  </a:solidFill>
                </a:endParaRPr>
              </a:p>
            </p:txBody>
          </p:sp>
        </mc:Choice>
        <mc:Fallback>
          <p:sp>
            <p:nvSpPr>
              <p:cNvPr id="11" name="TextBox 10"/>
              <p:cNvSpPr txBox="1">
                <a:spLocks noRot="1" noChangeAspect="1" noMove="1" noResize="1" noEditPoints="1" noAdjustHandles="1" noChangeArrowheads="1" noChangeShapeType="1" noTextEdit="1"/>
              </p:cNvSpPr>
              <p:nvPr/>
            </p:nvSpPr>
            <p:spPr>
              <a:xfrm>
                <a:off x="3030831" y="2836433"/>
                <a:ext cx="1378391" cy="779124"/>
              </a:xfrm>
              <a:prstGeom prst="rect">
                <a:avLst/>
              </a:prstGeom>
              <a:blipFill>
                <a:blip r:embed="rId4"/>
                <a:stretch>
                  <a:fillRect/>
                </a:stretch>
              </a:blipFill>
            </p:spPr>
            <p:txBody>
              <a:bodyPr/>
              <a:lstStyle/>
              <a:p>
                <a:r>
                  <a:rPr lang="en-US">
                    <a:noFill/>
                  </a:rPr>
                  <a:t> </a:t>
                </a:r>
              </a:p>
            </p:txBody>
          </p:sp>
        </mc:Fallback>
      </mc:AlternateContent>
      <p:sp>
        <p:nvSpPr>
          <p:cNvPr id="12" name="Rectangle 11"/>
          <p:cNvSpPr/>
          <p:nvPr/>
        </p:nvSpPr>
        <p:spPr>
          <a:xfrm>
            <a:off x="5283200" y="2184400"/>
            <a:ext cx="1788160" cy="18288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Oval 12"/>
          <p:cNvSpPr/>
          <p:nvPr/>
        </p:nvSpPr>
        <p:spPr>
          <a:xfrm>
            <a:off x="5862320" y="4958080"/>
            <a:ext cx="294640" cy="294640"/>
          </a:xfrm>
          <a:prstGeom prst="ellipse">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4" name="TextBox 13"/>
              <p:cNvSpPr txBox="1"/>
              <p:nvPr/>
            </p:nvSpPr>
            <p:spPr>
              <a:xfrm>
                <a:off x="9227249" y="2590800"/>
                <a:ext cx="1316707" cy="75642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nary>
                        <m:naryPr>
                          <m:chr m:val="∑"/>
                          <m:limLoc m:val="undOvr"/>
                          <m:grow m:val="on"/>
                          <m:ctrlPr>
                            <a:rPr lang="en-US" smtClean="0">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i="1">
                              <a:solidFill>
                                <a:srgbClr val="00B050"/>
                              </a:solidFill>
                              <a:latin typeface="Cambria Math" panose="02040503050406030204" pitchFamily="18" charset="0"/>
                            </a:rPr>
                            <m:t>𝑛</m:t>
                          </m:r>
                        </m:sup>
                        <m:e>
                          <m:r>
                            <a:rPr lang="en-US" i="0">
                              <a:solidFill>
                                <a:srgbClr val="00B050"/>
                              </a:solidFill>
                              <a:latin typeface="Cambria Math" panose="02040503050406030204" pitchFamily="18" charset="0"/>
                            </a:rPr>
                            <m:t>1</m:t>
                          </m:r>
                        </m:e>
                      </m:nary>
                      <m:r>
                        <a:rPr lang="en-US" i="0">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𝑂</m:t>
                      </m:r>
                      <m:d>
                        <m:dPr>
                          <m:ctrlPr>
                            <a:rPr lang="en-US" i="1">
                              <a:solidFill>
                                <a:srgbClr val="00B050"/>
                              </a:solidFill>
                              <a:latin typeface="Cambria Math" panose="02040503050406030204" pitchFamily="18" charset="0"/>
                            </a:rPr>
                          </m:ctrlPr>
                        </m:dPr>
                        <m:e>
                          <m:r>
                            <a:rPr lang="en-US" i="1">
                              <a:solidFill>
                                <a:srgbClr val="00B050"/>
                              </a:solidFill>
                              <a:latin typeface="Cambria Math" panose="02040503050406030204" pitchFamily="18" charset="0"/>
                            </a:rPr>
                            <m:t>𝑛</m:t>
                          </m:r>
                        </m:e>
                      </m:d>
                    </m:oMath>
                  </m:oMathPara>
                </a14:m>
                <a:endParaRPr lang="en-US" dirty="0">
                  <a:solidFill>
                    <a:srgbClr val="00B050"/>
                  </a:solidFill>
                </a:endParaRPr>
              </a:p>
            </p:txBody>
          </p:sp>
        </mc:Choice>
        <mc:Fallback>
          <p:sp>
            <p:nvSpPr>
              <p:cNvPr id="14" name="TextBox 13"/>
              <p:cNvSpPr txBox="1">
                <a:spLocks noRot="1" noChangeAspect="1" noMove="1" noResize="1" noEditPoints="1" noAdjustHandles="1" noChangeArrowheads="1" noChangeShapeType="1" noTextEdit="1"/>
              </p:cNvSpPr>
              <p:nvPr/>
            </p:nvSpPr>
            <p:spPr>
              <a:xfrm>
                <a:off x="9227249" y="2590800"/>
                <a:ext cx="1316707" cy="756426"/>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1111049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 calcmode="lin" valueType="num">
                                      <p:cBhvr additive="base">
                                        <p:cTn id="12"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additive="base">
                                        <p:cTn id="28" dur="500" fill="hold"/>
                                        <p:tgtEl>
                                          <p:spTgt spid="14"/>
                                        </p:tgtEl>
                                        <p:attrNameLst>
                                          <p:attrName>ppt_x</p:attrName>
                                        </p:attrNameLst>
                                      </p:cBhvr>
                                      <p:tavLst>
                                        <p:tav tm="0">
                                          <p:val>
                                            <p:strVal val="#ppt_x"/>
                                          </p:val>
                                        </p:tav>
                                        <p:tav tm="100000">
                                          <p:val>
                                            <p:strVal val="#ppt_x"/>
                                          </p:val>
                                        </p:tav>
                                      </p:tavLst>
                                    </p:anim>
                                    <p:anim calcmode="lin" valueType="num">
                                      <p:cBhvr additive="base">
                                        <p:cTn id="29"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13"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76885"/>
            <a:ext cx="10515600" cy="1325563"/>
          </a:xfrm>
        </p:spPr>
        <p:txBody>
          <a:bodyPr>
            <a:normAutofit/>
          </a:bodyPr>
          <a:lstStyle/>
          <a:p>
            <a:r>
              <a:rPr lang="en-US" dirty="0">
                <a:latin typeface="Arial Black" panose="020B0A04020102020204" pitchFamily="34" charset="0"/>
              </a:rPr>
              <a:t>TIME </a:t>
            </a:r>
            <a:r>
              <a:rPr lang="en-US" dirty="0" smtClean="0">
                <a:latin typeface="Arial Black" panose="020B0A04020102020204" pitchFamily="34" charset="0"/>
              </a:rPr>
              <a:t>COMPLEXITY  BS-TABLE</a:t>
            </a:r>
            <a:endParaRPr lang="en-US" dirty="0">
              <a:latin typeface="Arial Black" panose="020B0A04020102020204" pitchFamily="34" charset="0"/>
            </a:endParaRPr>
          </a:p>
        </p:txBody>
      </p:sp>
      <p:sp>
        <p:nvSpPr>
          <p:cNvPr id="4" name="TextBox 3"/>
          <p:cNvSpPr txBox="1"/>
          <p:nvPr/>
        </p:nvSpPr>
        <p:spPr>
          <a:xfrm>
            <a:off x="-2720145" y="1802448"/>
            <a:ext cx="10495280" cy="3893758"/>
          </a:xfrm>
          <a:prstGeom prst="rect">
            <a:avLst/>
          </a:prstGeom>
          <a:noFill/>
        </p:spPr>
        <p:txBody>
          <a:bodyPr wrap="square" rtlCol="0">
            <a:spAutoFit/>
          </a:bodyPr>
          <a:lstStyle/>
          <a:p>
            <a:pPr algn="r">
              <a:lnSpc>
                <a:spcPct val="200000"/>
              </a:lnSpc>
            </a:pPr>
            <a:r>
              <a:rPr lang="en-US" sz="3200" b="1" dirty="0" smtClean="0">
                <a:latin typeface="Arial Black" panose="020B0A04020102020204" pitchFamily="34" charset="0"/>
              </a:rPr>
              <a:t>BS – COMPLEXITY: O(n)</a:t>
            </a:r>
          </a:p>
          <a:p>
            <a:pPr algn="r">
              <a:lnSpc>
                <a:spcPct val="200000"/>
              </a:lnSpc>
            </a:pPr>
            <a:r>
              <a:rPr lang="en-US" sz="3200" b="1" dirty="0" smtClean="0">
                <a:latin typeface="Arial Black" panose="020B0A04020102020204" pitchFamily="34" charset="0"/>
              </a:rPr>
              <a:t>Search COMPLEXITY: O(m)</a:t>
            </a:r>
          </a:p>
          <a:p>
            <a:pPr algn="r">
              <a:lnSpc>
                <a:spcPct val="200000"/>
              </a:lnSpc>
            </a:pPr>
            <a:r>
              <a:rPr lang="en-US" sz="3200" b="1" dirty="0" smtClean="0">
                <a:latin typeface="Arial Black" panose="020B0A04020102020204" pitchFamily="34" charset="0"/>
              </a:rPr>
              <a:t>T(</a:t>
            </a:r>
            <a:r>
              <a:rPr lang="en-US" sz="3200" b="1" dirty="0" err="1" smtClean="0">
                <a:latin typeface="Arial Black" panose="020B0A04020102020204" pitchFamily="34" charset="0"/>
              </a:rPr>
              <a:t>n,m</a:t>
            </a:r>
            <a:r>
              <a:rPr lang="en-US" sz="3200" b="1" dirty="0" smtClean="0">
                <a:latin typeface="Arial Black" panose="020B0A04020102020204" pitchFamily="34" charset="0"/>
              </a:rPr>
              <a:t>) = O(m) + O(n)</a:t>
            </a:r>
          </a:p>
          <a:p>
            <a:pPr algn="r">
              <a:lnSpc>
                <a:spcPct val="200000"/>
              </a:lnSpc>
            </a:pPr>
            <a:r>
              <a:rPr lang="en-US" sz="3200" b="1" dirty="0" smtClean="0">
                <a:latin typeface="Arial Black" panose="020B0A04020102020204" pitchFamily="34" charset="0"/>
              </a:rPr>
              <a:t>T(</a:t>
            </a:r>
            <a:r>
              <a:rPr lang="en-US" sz="3200" b="1" dirty="0" err="1" smtClean="0">
                <a:latin typeface="Arial Black" panose="020B0A04020102020204" pitchFamily="34" charset="0"/>
              </a:rPr>
              <a:t>n,m</a:t>
            </a:r>
            <a:r>
              <a:rPr lang="en-US" sz="3200" b="1" dirty="0" smtClean="0">
                <a:latin typeface="Arial Black" panose="020B0A04020102020204" pitchFamily="34" charset="0"/>
              </a:rPr>
              <a:t>) = O(n) , n&gt;m</a:t>
            </a:r>
            <a:endParaRPr lang="en-US" sz="3200" b="1" dirty="0">
              <a:latin typeface="Arial Black" panose="020B0A04020102020204" pitchFamily="34" charset="0"/>
            </a:endParaRPr>
          </a:p>
        </p:txBody>
      </p:sp>
    </p:spTree>
    <p:extLst>
      <p:ext uri="{BB962C8B-B14F-4D97-AF65-F5344CB8AC3E}">
        <p14:creationId xmlns:p14="http://schemas.microsoft.com/office/powerpoint/2010/main" val="2414288917"/>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1003" y="5296787"/>
            <a:ext cx="6611815" cy="1446550"/>
          </a:xfrm>
          <a:prstGeom prst="rect">
            <a:avLst/>
          </a:prstGeom>
          <a:noFill/>
        </p:spPr>
        <p:txBody>
          <a:bodyPr wrap="square" rtlCol="0">
            <a:spAutoFit/>
          </a:bodyPr>
          <a:lstStyle>
            <a:defPPr>
              <a:defRPr lang="en-US"/>
            </a:defPPr>
            <a:lvl1pPr>
              <a:defRPr sz="4400">
                <a:latin typeface="Arial Black" panose="020B0A04020102020204" pitchFamily="34" charset="0"/>
                <a:ea typeface="+mj-ea"/>
                <a:cs typeface="+mj-cs"/>
              </a:defRPr>
            </a:lvl1pPr>
          </a:lstStyle>
          <a:p>
            <a:r>
              <a:rPr lang="en-US" dirty="0" smtClean="0"/>
              <a:t>GOOD-SUFFIX TABLE ANALYSIS</a:t>
            </a:r>
            <a:endParaRPr lang="en-US" dirty="0"/>
          </a:p>
        </p:txBody>
      </p:sp>
      <p:pic>
        <p:nvPicPr>
          <p:cNvPr id="6" name="Picture 5"/>
          <p:cNvPicPr>
            <a:picLocks noChangeAspect="1"/>
          </p:cNvPicPr>
          <p:nvPr/>
        </p:nvPicPr>
        <p:blipFill>
          <a:blip r:embed="rId2"/>
          <a:stretch>
            <a:fillRect/>
          </a:stretch>
        </p:blipFill>
        <p:spPr>
          <a:xfrm>
            <a:off x="113323" y="186493"/>
            <a:ext cx="4416035" cy="5121912"/>
          </a:xfrm>
          <a:prstGeom prst="rect">
            <a:avLst/>
          </a:prstGeom>
        </p:spPr>
      </p:pic>
      <p:pic>
        <p:nvPicPr>
          <p:cNvPr id="7" name="Picture 6"/>
          <p:cNvPicPr>
            <a:picLocks noChangeAspect="1"/>
          </p:cNvPicPr>
          <p:nvPr/>
        </p:nvPicPr>
        <p:blipFill>
          <a:blip r:embed="rId3"/>
          <a:stretch>
            <a:fillRect/>
          </a:stretch>
        </p:blipFill>
        <p:spPr>
          <a:xfrm>
            <a:off x="3724625" y="186493"/>
            <a:ext cx="6404896" cy="2213946"/>
          </a:xfrm>
          <a:prstGeom prst="rect">
            <a:avLst/>
          </a:prstGeom>
        </p:spPr>
      </p:pic>
      <p:pic>
        <p:nvPicPr>
          <p:cNvPr id="8" name="Picture 7"/>
          <p:cNvPicPr>
            <a:picLocks noChangeAspect="1"/>
          </p:cNvPicPr>
          <p:nvPr/>
        </p:nvPicPr>
        <p:blipFill>
          <a:blip r:embed="rId4"/>
          <a:stretch>
            <a:fillRect/>
          </a:stretch>
        </p:blipFill>
        <p:spPr>
          <a:xfrm>
            <a:off x="7109968" y="142240"/>
            <a:ext cx="5998466" cy="5180142"/>
          </a:xfrm>
          <a:prstGeom prst="rect">
            <a:avLst/>
          </a:prstGeom>
        </p:spPr>
      </p:pic>
      <p:sp>
        <p:nvSpPr>
          <p:cNvPr id="9" name="Rectangle 8"/>
          <p:cNvSpPr/>
          <p:nvPr/>
        </p:nvSpPr>
        <p:spPr>
          <a:xfrm>
            <a:off x="301003" y="1422400"/>
            <a:ext cx="1304277" cy="29464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Rectangle 9"/>
          <p:cNvSpPr/>
          <p:nvPr/>
        </p:nvSpPr>
        <p:spPr>
          <a:xfrm>
            <a:off x="614697" y="2344559"/>
            <a:ext cx="3109928" cy="256401"/>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10"/>
          <p:cNvSpPr/>
          <p:nvPr/>
        </p:nvSpPr>
        <p:spPr>
          <a:xfrm>
            <a:off x="656603" y="4064000"/>
            <a:ext cx="1527797" cy="25355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Rectangle 11"/>
          <p:cNvSpPr/>
          <p:nvPr/>
        </p:nvSpPr>
        <p:spPr>
          <a:xfrm>
            <a:off x="3889499" y="558800"/>
            <a:ext cx="1527797" cy="25355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Rectangle 12"/>
          <p:cNvSpPr/>
          <p:nvPr/>
        </p:nvSpPr>
        <p:spPr>
          <a:xfrm>
            <a:off x="3983367" y="1242060"/>
            <a:ext cx="1350633" cy="134438"/>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mc:AlternateContent xmlns:mc="http://schemas.openxmlformats.org/markup-compatibility/2006">
        <mc:Choice xmlns:a14="http://schemas.microsoft.com/office/drawing/2010/main" Requires="a14">
          <p:sp>
            <p:nvSpPr>
              <p:cNvPr id="14" name="TextBox 13"/>
              <p:cNvSpPr txBox="1"/>
              <p:nvPr/>
            </p:nvSpPr>
            <p:spPr>
              <a:xfrm>
                <a:off x="2318113" y="763241"/>
                <a:ext cx="2249077" cy="98187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nary>
                        <m:naryPr>
                          <m:chr m:val="∑"/>
                          <m:limLoc m:val="undOvr"/>
                          <m:grow m:val="on"/>
                          <m:ctrlPr>
                            <a:rPr lang="en-US" smtClean="0">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b="0" i="1" smtClean="0">
                              <a:solidFill>
                                <a:srgbClr val="00B050"/>
                              </a:solidFill>
                              <a:latin typeface="Cambria Math" panose="02040503050406030204" pitchFamily="18" charset="0"/>
                            </a:rPr>
                            <m:t>𝑚</m:t>
                          </m:r>
                        </m:sup>
                        <m:e>
                          <m:nary>
                            <m:naryPr>
                              <m:chr m:val="∑"/>
                              <m:limLoc m:val="undOvr"/>
                              <m:grow m:val="on"/>
                              <m:ctrlPr>
                                <a:rPr lang="en-US" i="1">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b="0" i="1" smtClean="0">
                                  <a:solidFill>
                                    <a:srgbClr val="00B050"/>
                                  </a:solidFill>
                                  <a:latin typeface="Cambria Math" panose="02040503050406030204" pitchFamily="18" charset="0"/>
                                </a:rPr>
                                <m:t>𝑛</m:t>
                              </m:r>
                            </m:sup>
                            <m:e>
                              <m:r>
                                <a:rPr lang="en-US" i="0">
                                  <a:solidFill>
                                    <a:srgbClr val="00B050"/>
                                  </a:solidFill>
                                  <a:latin typeface="Cambria Math" panose="02040503050406030204" pitchFamily="18" charset="0"/>
                                </a:rPr>
                                <m:t>1</m:t>
                              </m:r>
                              <m:r>
                                <a:rPr lang="en-US" b="0" i="0" smtClean="0">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𝑂</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𝑚</m:t>
                              </m:r>
                              <m:r>
                                <a:rPr lang="en-US" b="0" i="1" smtClean="0">
                                  <a:solidFill>
                                    <a:srgbClr val="00B050"/>
                                  </a:solidFill>
                                  <a:latin typeface="Cambria Math" panose="02040503050406030204" pitchFamily="18" charset="0"/>
                                </a:rPr>
                                <m:t>∗</m:t>
                              </m:r>
                              <m:r>
                                <a:rPr lang="en-US" b="0" i="1" smtClean="0">
                                  <a:solidFill>
                                    <a:srgbClr val="00B050"/>
                                  </a:solidFill>
                                  <a:latin typeface="Cambria Math" panose="02040503050406030204" pitchFamily="18" charset="0"/>
                                </a:rPr>
                                <m:t>𝑛</m:t>
                              </m:r>
                              <m:r>
                                <a:rPr lang="en-US" i="1">
                                  <a:solidFill>
                                    <a:srgbClr val="00B050"/>
                                  </a:solidFill>
                                  <a:latin typeface="Cambria Math" panose="02040503050406030204" pitchFamily="18" charset="0"/>
                                </a:rPr>
                                <m:t>)</m:t>
                              </m:r>
                            </m:e>
                          </m:nary>
                        </m:e>
                      </m:nary>
                    </m:oMath>
                  </m:oMathPara>
                </a14:m>
                <a:endParaRPr lang="en-US" dirty="0">
                  <a:solidFill>
                    <a:srgbClr val="00B050"/>
                  </a:solidFill>
                </a:endParaRPr>
              </a:p>
            </p:txBody>
          </p:sp>
        </mc:Choice>
        <mc:Fallback>
          <p:sp>
            <p:nvSpPr>
              <p:cNvPr id="14" name="TextBox 13"/>
              <p:cNvSpPr txBox="1">
                <a:spLocks noRot="1" noChangeAspect="1" noMove="1" noResize="1" noEditPoints="1" noAdjustHandles="1" noChangeArrowheads="1" noChangeShapeType="1" noTextEdit="1"/>
              </p:cNvSpPr>
              <p:nvPr/>
            </p:nvSpPr>
            <p:spPr>
              <a:xfrm>
                <a:off x="2318113" y="763241"/>
                <a:ext cx="2249077" cy="98187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7" name="TextBox 16"/>
              <p:cNvSpPr txBox="1"/>
              <p:nvPr/>
            </p:nvSpPr>
            <p:spPr>
              <a:xfrm>
                <a:off x="5195496" y="2451927"/>
                <a:ext cx="1378391" cy="75642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nary>
                        <m:naryPr>
                          <m:chr m:val="∑"/>
                          <m:limLoc m:val="undOvr"/>
                          <m:grow m:val="on"/>
                          <m:ctrlPr>
                            <a:rPr lang="en-US" smtClean="0">
                              <a:solidFill>
                                <a:srgbClr val="00B050"/>
                              </a:solidFill>
                              <a:latin typeface="Cambria Math" panose="02040503050406030204" pitchFamily="18" charset="0"/>
                            </a:rPr>
                          </m:ctrlPr>
                        </m:naryPr>
                        <m:sub>
                          <m:r>
                            <a:rPr lang="en-US" i="0" smtClean="0">
                              <a:solidFill>
                                <a:srgbClr val="00B050"/>
                              </a:solidFill>
                              <a:latin typeface="Cambria Math" panose="02040503050406030204" pitchFamily="18" charset="0"/>
                            </a:rPr>
                            <m:t>0</m:t>
                          </m:r>
                        </m:sub>
                        <m:sup>
                          <m:r>
                            <a:rPr lang="en-US" b="0" i="1" smtClean="0">
                              <a:solidFill>
                                <a:srgbClr val="00B050"/>
                              </a:solidFill>
                              <a:latin typeface="Cambria Math" panose="02040503050406030204" pitchFamily="18" charset="0"/>
                            </a:rPr>
                            <m:t>𝑚</m:t>
                          </m:r>
                        </m:sup>
                        <m:e>
                          <m:r>
                            <a:rPr lang="en-US" b="0" i="1" smtClean="0">
                              <a:solidFill>
                                <a:srgbClr val="00B050"/>
                              </a:solidFill>
                              <a:latin typeface="Cambria Math" panose="02040503050406030204" pitchFamily="18" charset="0"/>
                            </a:rPr>
                            <m:t>1=</m:t>
                          </m:r>
                          <m:r>
                            <a:rPr lang="en-US" i="1">
                              <a:solidFill>
                                <a:srgbClr val="00B050"/>
                              </a:solidFill>
                              <a:latin typeface="Cambria Math" panose="02040503050406030204" pitchFamily="18" charset="0"/>
                            </a:rPr>
                            <m:t>𝑂</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𝑚</m:t>
                          </m:r>
                          <m:r>
                            <a:rPr lang="en-US" i="1">
                              <a:solidFill>
                                <a:srgbClr val="00B050"/>
                              </a:solidFill>
                              <a:latin typeface="Cambria Math" panose="02040503050406030204" pitchFamily="18" charset="0"/>
                            </a:rPr>
                            <m:t>)</m:t>
                          </m:r>
                        </m:e>
                      </m:nary>
                    </m:oMath>
                  </m:oMathPara>
                </a14:m>
                <a:endParaRPr lang="en-US" dirty="0">
                  <a:solidFill>
                    <a:srgbClr val="00B050"/>
                  </a:solidFill>
                </a:endParaRPr>
              </a:p>
            </p:txBody>
          </p:sp>
        </mc:Choice>
        <mc:Fallback>
          <p:sp>
            <p:nvSpPr>
              <p:cNvPr id="17" name="TextBox 16"/>
              <p:cNvSpPr txBox="1">
                <a:spLocks noRot="1" noChangeAspect="1" noMove="1" noResize="1" noEditPoints="1" noAdjustHandles="1" noChangeArrowheads="1" noChangeShapeType="1" noTextEdit="1"/>
              </p:cNvSpPr>
              <p:nvPr/>
            </p:nvSpPr>
            <p:spPr>
              <a:xfrm>
                <a:off x="5195496" y="2451927"/>
                <a:ext cx="1378391" cy="756426"/>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8" name="TextBox 17"/>
              <p:cNvSpPr txBox="1"/>
              <p:nvPr/>
            </p:nvSpPr>
            <p:spPr>
              <a:xfrm>
                <a:off x="9969353" y="993845"/>
                <a:ext cx="2249077" cy="98187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nary>
                        <m:naryPr>
                          <m:chr m:val="∑"/>
                          <m:limLoc m:val="undOvr"/>
                          <m:grow m:val="on"/>
                          <m:ctrlPr>
                            <a:rPr lang="en-US" smtClean="0">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b="0" i="1" smtClean="0">
                              <a:solidFill>
                                <a:srgbClr val="00B050"/>
                              </a:solidFill>
                              <a:latin typeface="Cambria Math" panose="02040503050406030204" pitchFamily="18" charset="0"/>
                            </a:rPr>
                            <m:t>𝑛</m:t>
                          </m:r>
                        </m:sup>
                        <m:e>
                          <m:nary>
                            <m:naryPr>
                              <m:chr m:val="∑"/>
                              <m:limLoc m:val="undOvr"/>
                              <m:grow m:val="on"/>
                              <m:ctrlPr>
                                <a:rPr lang="en-US" i="1">
                                  <a:solidFill>
                                    <a:srgbClr val="00B050"/>
                                  </a:solidFill>
                                  <a:latin typeface="Cambria Math" panose="02040503050406030204" pitchFamily="18" charset="0"/>
                                </a:rPr>
                              </m:ctrlPr>
                            </m:naryPr>
                            <m:sub>
                              <m:r>
                                <a:rPr lang="en-US" i="0">
                                  <a:solidFill>
                                    <a:srgbClr val="00B050"/>
                                  </a:solidFill>
                                  <a:latin typeface="Cambria Math" panose="02040503050406030204" pitchFamily="18" charset="0"/>
                                </a:rPr>
                                <m:t>0</m:t>
                              </m:r>
                            </m:sub>
                            <m:sup>
                              <m:r>
                                <a:rPr lang="en-US" b="0" i="1" smtClean="0">
                                  <a:solidFill>
                                    <a:srgbClr val="00B050"/>
                                  </a:solidFill>
                                  <a:latin typeface="Cambria Math" panose="02040503050406030204" pitchFamily="18" charset="0"/>
                                </a:rPr>
                                <m:t>𝑚</m:t>
                              </m:r>
                            </m:sup>
                            <m:e>
                              <m:r>
                                <a:rPr lang="en-US" i="0">
                                  <a:solidFill>
                                    <a:srgbClr val="00B050"/>
                                  </a:solidFill>
                                  <a:latin typeface="Cambria Math" panose="02040503050406030204" pitchFamily="18" charset="0"/>
                                </a:rPr>
                                <m:t>1</m:t>
                              </m:r>
                              <m:r>
                                <a:rPr lang="en-US">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𝑂</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𝑚</m:t>
                              </m:r>
                              <m:r>
                                <a:rPr lang="en-US" i="1">
                                  <a:solidFill>
                                    <a:srgbClr val="00B050"/>
                                  </a:solidFill>
                                  <a:latin typeface="Cambria Math" panose="02040503050406030204" pitchFamily="18" charset="0"/>
                                </a:rPr>
                                <m:t>∗</m:t>
                              </m:r>
                              <m:r>
                                <a:rPr lang="en-US" i="1">
                                  <a:solidFill>
                                    <a:srgbClr val="00B050"/>
                                  </a:solidFill>
                                  <a:latin typeface="Cambria Math" panose="02040503050406030204" pitchFamily="18" charset="0"/>
                                </a:rPr>
                                <m:t>𝑛</m:t>
                              </m:r>
                              <m:r>
                                <a:rPr lang="en-US" i="1">
                                  <a:solidFill>
                                    <a:srgbClr val="00B050"/>
                                  </a:solidFill>
                                  <a:latin typeface="Cambria Math" panose="02040503050406030204" pitchFamily="18" charset="0"/>
                                </a:rPr>
                                <m:t>)</m:t>
                              </m:r>
                            </m:e>
                          </m:nary>
                        </m:e>
                      </m:nary>
                    </m:oMath>
                  </m:oMathPara>
                </a14:m>
                <a:endParaRPr lang="en-US" dirty="0">
                  <a:solidFill>
                    <a:srgbClr val="00B050"/>
                  </a:solidFill>
                </a:endParaRPr>
              </a:p>
            </p:txBody>
          </p:sp>
        </mc:Choice>
        <mc:Fallback>
          <p:sp>
            <p:nvSpPr>
              <p:cNvPr id="18" name="TextBox 17"/>
              <p:cNvSpPr txBox="1">
                <a:spLocks noRot="1" noChangeAspect="1" noMove="1" noResize="1" noEditPoints="1" noAdjustHandles="1" noChangeArrowheads="1" noChangeShapeType="1" noTextEdit="1"/>
              </p:cNvSpPr>
              <p:nvPr/>
            </p:nvSpPr>
            <p:spPr>
              <a:xfrm>
                <a:off x="9969353" y="993845"/>
                <a:ext cx="2249077" cy="981872"/>
              </a:xfrm>
              <a:prstGeom prst="rect">
                <a:avLst/>
              </a:prstGeom>
              <a:blipFill>
                <a:blip r:embed="rId7"/>
                <a:stretch>
                  <a:fillRect/>
                </a:stretch>
              </a:blipFill>
            </p:spPr>
            <p:txBody>
              <a:bodyPr/>
              <a:lstStyle/>
              <a:p>
                <a:r>
                  <a:rPr lang="en-US">
                    <a:noFill/>
                  </a:rPr>
                  <a:t> </a:t>
                </a:r>
              </a:p>
            </p:txBody>
          </p:sp>
        </mc:Fallback>
      </mc:AlternateContent>
      <p:sp>
        <p:nvSpPr>
          <p:cNvPr id="21" name="Rectangle 20"/>
          <p:cNvSpPr/>
          <p:nvPr/>
        </p:nvSpPr>
        <p:spPr>
          <a:xfrm>
            <a:off x="7219439" y="2644140"/>
            <a:ext cx="1527797" cy="21037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2" name="Rectangle 21"/>
          <p:cNvSpPr/>
          <p:nvPr/>
        </p:nvSpPr>
        <p:spPr>
          <a:xfrm>
            <a:off x="7516619" y="3380811"/>
            <a:ext cx="2465581" cy="13962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6390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ppt_x"/>
                                          </p:val>
                                        </p:tav>
                                        <p:tav tm="100000">
                                          <p:val>
                                            <p:strVal val="#ppt_x"/>
                                          </p:val>
                                        </p:tav>
                                      </p:tavLst>
                                    </p:anim>
                                    <p:anim calcmode="lin" valueType="num">
                                      <p:cBhvr additive="base">
                                        <p:cTn id="3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18"/>
                                        </p:tgtEl>
                                        <p:attrNameLst>
                                          <p:attrName>style.visibility</p:attrName>
                                        </p:attrNameLst>
                                      </p:cBhvr>
                                      <p:to>
                                        <p:strVal val="visible"/>
                                      </p:to>
                                    </p:set>
                                    <p:anim calcmode="lin" valueType="num">
                                      <p:cBhvr additive="base">
                                        <p:cTn id="54" dur="500" fill="hold"/>
                                        <p:tgtEl>
                                          <p:spTgt spid="18"/>
                                        </p:tgtEl>
                                        <p:attrNameLst>
                                          <p:attrName>ppt_x</p:attrName>
                                        </p:attrNameLst>
                                      </p:cBhvr>
                                      <p:tavLst>
                                        <p:tav tm="0">
                                          <p:val>
                                            <p:strVal val="#ppt_x"/>
                                          </p:val>
                                        </p:tav>
                                        <p:tav tm="100000">
                                          <p:val>
                                            <p:strVal val="#ppt_x"/>
                                          </p:val>
                                        </p:tav>
                                      </p:tavLst>
                                    </p:anim>
                                    <p:anim calcmode="lin" valueType="num">
                                      <p:cBhvr additive="base">
                                        <p:cTn id="55"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p:bldP spid="17" grpId="0"/>
      <p:bldP spid="18" grpId="0"/>
      <p:bldP spid="21" grpId="0" animBg="1"/>
      <p:bldP spid="2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47540"/>
            <a:ext cx="10515600" cy="1325563"/>
          </a:xfrm>
        </p:spPr>
        <p:txBody>
          <a:bodyPr>
            <a:normAutofit/>
          </a:bodyPr>
          <a:lstStyle/>
          <a:p>
            <a:r>
              <a:rPr lang="en-US" dirty="0" smtClean="0">
                <a:latin typeface="Arial Black" panose="020B0A04020102020204" pitchFamily="34" charset="0"/>
              </a:rPr>
              <a:t>GOOD SUFFIX TIME </a:t>
            </a:r>
            <a:r>
              <a:rPr lang="en-US" dirty="0">
                <a:latin typeface="Arial Black" panose="020B0A04020102020204" pitchFamily="34" charset="0"/>
              </a:rPr>
              <a:t>COMPLEXITY </a:t>
            </a:r>
            <a:endParaRPr lang="en-US" dirty="0">
              <a:latin typeface="Arial Black" panose="020B0A04020102020204" pitchFamily="34" charset="0"/>
            </a:endParaRPr>
          </a:p>
        </p:txBody>
      </p:sp>
      <p:sp>
        <p:nvSpPr>
          <p:cNvPr id="4" name="Rectangle 3"/>
          <p:cNvSpPr/>
          <p:nvPr/>
        </p:nvSpPr>
        <p:spPr>
          <a:xfrm>
            <a:off x="123093" y="1673103"/>
            <a:ext cx="7807569" cy="4401205"/>
          </a:xfrm>
          <a:prstGeom prst="rect">
            <a:avLst/>
          </a:prstGeom>
        </p:spPr>
        <p:txBody>
          <a:bodyPr wrap="square">
            <a:spAutoFit/>
          </a:bodyPr>
          <a:lstStyle/>
          <a:p>
            <a:pPr algn="r">
              <a:lnSpc>
                <a:spcPct val="200000"/>
              </a:lnSpc>
            </a:pPr>
            <a:r>
              <a:rPr lang="en-US" sz="2800" b="1" dirty="0" smtClean="0">
                <a:latin typeface="Arial Black" panose="020B0A04020102020204" pitchFamily="34" charset="0"/>
              </a:rPr>
              <a:t>GS1 </a:t>
            </a:r>
            <a:r>
              <a:rPr lang="en-US" sz="2800" b="1" dirty="0">
                <a:latin typeface="Arial Black" panose="020B0A04020102020204" pitchFamily="34" charset="0"/>
              </a:rPr>
              <a:t>– COMPLEXITY: </a:t>
            </a:r>
            <a:r>
              <a:rPr lang="en-US" sz="2800" b="1" dirty="0" smtClean="0">
                <a:latin typeface="Arial Black" panose="020B0A04020102020204" pitchFamily="34" charset="0"/>
              </a:rPr>
              <a:t>O(n*m)</a:t>
            </a:r>
          </a:p>
          <a:p>
            <a:pPr algn="r">
              <a:lnSpc>
                <a:spcPct val="200000"/>
              </a:lnSpc>
            </a:pPr>
            <a:r>
              <a:rPr lang="en-US" sz="2800" b="1" dirty="0" smtClean="0">
                <a:latin typeface="Arial Black" panose="020B0A04020102020204" pitchFamily="34" charset="0"/>
              </a:rPr>
              <a:t>GS2 </a:t>
            </a:r>
            <a:r>
              <a:rPr lang="en-US" sz="2800" b="1" dirty="0">
                <a:latin typeface="Arial Black" panose="020B0A04020102020204" pitchFamily="34" charset="0"/>
              </a:rPr>
              <a:t>– COMPLEXITY: </a:t>
            </a:r>
            <a:r>
              <a:rPr lang="en-US" sz="2800" b="1" dirty="0" smtClean="0">
                <a:latin typeface="Arial Black" panose="020B0A04020102020204" pitchFamily="34" charset="0"/>
              </a:rPr>
              <a:t>O(m</a:t>
            </a:r>
            <a:r>
              <a:rPr lang="en-US" sz="2800" b="1" dirty="0">
                <a:latin typeface="Arial Black" panose="020B0A04020102020204" pitchFamily="34" charset="0"/>
              </a:rPr>
              <a:t>)</a:t>
            </a:r>
          </a:p>
          <a:p>
            <a:pPr algn="r">
              <a:lnSpc>
                <a:spcPct val="200000"/>
              </a:lnSpc>
            </a:pPr>
            <a:r>
              <a:rPr lang="en-US" sz="2800" b="1" dirty="0" smtClean="0">
                <a:latin typeface="Arial Black" panose="020B0A04020102020204" pitchFamily="34" charset="0"/>
              </a:rPr>
              <a:t>Search </a:t>
            </a:r>
            <a:r>
              <a:rPr lang="en-US" sz="2800" b="1" dirty="0">
                <a:latin typeface="Arial Black" panose="020B0A04020102020204" pitchFamily="34" charset="0"/>
              </a:rPr>
              <a:t>COMPLEXITY: </a:t>
            </a:r>
            <a:r>
              <a:rPr lang="en-US" sz="2800" b="1" dirty="0" smtClean="0">
                <a:latin typeface="Arial Black" panose="020B0A04020102020204" pitchFamily="34" charset="0"/>
              </a:rPr>
              <a:t>O(n*m</a:t>
            </a:r>
            <a:r>
              <a:rPr lang="en-US" sz="2800" b="1" dirty="0">
                <a:latin typeface="Arial Black" panose="020B0A04020102020204" pitchFamily="34" charset="0"/>
              </a:rPr>
              <a:t>)</a:t>
            </a:r>
          </a:p>
          <a:p>
            <a:pPr algn="r">
              <a:lnSpc>
                <a:spcPct val="200000"/>
              </a:lnSpc>
            </a:pPr>
            <a:r>
              <a:rPr lang="en-US" sz="2800" b="1" dirty="0">
                <a:latin typeface="Arial Black" panose="020B0A04020102020204" pitchFamily="34" charset="0"/>
              </a:rPr>
              <a:t>T(</a:t>
            </a:r>
            <a:r>
              <a:rPr lang="en-US" sz="2800" b="1" dirty="0" err="1">
                <a:latin typeface="Arial Black" panose="020B0A04020102020204" pitchFamily="34" charset="0"/>
              </a:rPr>
              <a:t>n,m</a:t>
            </a:r>
            <a:r>
              <a:rPr lang="en-US" sz="2800" b="1" dirty="0">
                <a:latin typeface="Arial Black" panose="020B0A04020102020204" pitchFamily="34" charset="0"/>
              </a:rPr>
              <a:t>) = </a:t>
            </a:r>
            <a:r>
              <a:rPr lang="en-US" sz="2800" b="1" dirty="0" smtClean="0">
                <a:latin typeface="Arial Black" panose="020B0A04020102020204" pitchFamily="34" charset="0"/>
              </a:rPr>
              <a:t>O(m*n) </a:t>
            </a:r>
            <a:r>
              <a:rPr lang="en-US" sz="2800" b="1" dirty="0">
                <a:latin typeface="Arial Black" panose="020B0A04020102020204" pitchFamily="34" charset="0"/>
              </a:rPr>
              <a:t>+ </a:t>
            </a:r>
            <a:r>
              <a:rPr lang="en-US" sz="2800" b="1" dirty="0" smtClean="0">
                <a:latin typeface="Arial Black" panose="020B0A04020102020204" pitchFamily="34" charset="0"/>
              </a:rPr>
              <a:t>O(m)+O(n*m)</a:t>
            </a:r>
            <a:endParaRPr lang="en-US" sz="2800" b="1" dirty="0">
              <a:latin typeface="Arial Black" panose="020B0A04020102020204" pitchFamily="34" charset="0"/>
            </a:endParaRPr>
          </a:p>
          <a:p>
            <a:pPr algn="r">
              <a:lnSpc>
                <a:spcPct val="200000"/>
              </a:lnSpc>
            </a:pPr>
            <a:r>
              <a:rPr lang="en-US" sz="2800" b="1" dirty="0">
                <a:latin typeface="Arial Black" panose="020B0A04020102020204" pitchFamily="34" charset="0"/>
              </a:rPr>
              <a:t>T(</a:t>
            </a:r>
            <a:r>
              <a:rPr lang="en-US" sz="2800" b="1" dirty="0" err="1">
                <a:latin typeface="Arial Black" panose="020B0A04020102020204" pitchFamily="34" charset="0"/>
              </a:rPr>
              <a:t>n,m</a:t>
            </a:r>
            <a:r>
              <a:rPr lang="en-US" sz="2800" b="1" dirty="0">
                <a:latin typeface="Arial Black" panose="020B0A04020102020204" pitchFamily="34" charset="0"/>
              </a:rPr>
              <a:t>) = </a:t>
            </a:r>
            <a:r>
              <a:rPr lang="en-US" sz="2800" b="1" dirty="0" smtClean="0">
                <a:latin typeface="Arial Black" panose="020B0A04020102020204" pitchFamily="34" charset="0"/>
              </a:rPr>
              <a:t>O(m*n)</a:t>
            </a:r>
            <a:endParaRPr lang="en-US" sz="2800" b="1" dirty="0">
              <a:latin typeface="Arial Black" panose="020B0A04020102020204" pitchFamily="34" charset="0"/>
            </a:endParaRPr>
          </a:p>
        </p:txBody>
      </p:sp>
    </p:spTree>
    <p:extLst>
      <p:ext uri="{BB962C8B-B14F-4D97-AF65-F5344CB8AC3E}">
        <p14:creationId xmlns:p14="http://schemas.microsoft.com/office/powerpoint/2010/main" val="4221873314"/>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artisticChalkSketch/>
                    </a14:imgEffect>
                    <a14:imgEffect>
                      <a14:sharpenSoften amount="-25000"/>
                    </a14:imgEffect>
                  </a14:imgLayer>
                </a14:imgProps>
              </a:ext>
            </a:extLst>
          </a:blip>
          <a:stretch>
            <a:fillRect/>
          </a:stretch>
        </p:blipFill>
        <p:spPr>
          <a:xfrm>
            <a:off x="0" y="0"/>
            <a:ext cx="12192000" cy="7675119"/>
          </a:xfrm>
          <a:prstGeom prst="rect">
            <a:avLst/>
          </a:prstGeom>
        </p:spPr>
      </p:pic>
      <p:sp>
        <p:nvSpPr>
          <p:cNvPr id="2" name="Title 1"/>
          <p:cNvSpPr>
            <a:spLocks noGrp="1"/>
          </p:cNvSpPr>
          <p:nvPr>
            <p:ph type="title"/>
          </p:nvPr>
        </p:nvSpPr>
        <p:spPr>
          <a:xfrm>
            <a:off x="2729697" y="1308365"/>
            <a:ext cx="9053332" cy="1325563"/>
          </a:xfrm>
        </p:spPr>
        <p:txBody>
          <a:bodyPr>
            <a:noAutofit/>
          </a:bodyPr>
          <a:lstStyle/>
          <a:p>
            <a:r>
              <a:rPr lang="en-US" sz="8000" b="1" dirty="0" smtClean="0">
                <a:latin typeface="Arial Black" panose="020B0A04020102020204" pitchFamily="34" charset="0"/>
              </a:rPr>
              <a:t>THANKS FOR LISTENING</a:t>
            </a:r>
            <a:endParaRPr lang="en-US" sz="8000" b="1" dirty="0">
              <a:latin typeface="Arial Black" panose="020B0A04020102020204" pitchFamily="34" charset="0"/>
            </a:endParaRPr>
          </a:p>
        </p:txBody>
      </p:sp>
    </p:spTree>
    <p:extLst>
      <p:ext uri="{BB962C8B-B14F-4D97-AF65-F5344CB8AC3E}">
        <p14:creationId xmlns:p14="http://schemas.microsoft.com/office/powerpoint/2010/main" val="3063781648"/>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338" y="0"/>
            <a:ext cx="12177346" cy="68580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927" y="2760033"/>
            <a:ext cx="3008242" cy="3606349"/>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61645" y="2636940"/>
            <a:ext cx="1232616" cy="2757501"/>
          </a:xfrm>
          <a:prstGeom prst="rect">
            <a:avLst/>
          </a:prstGeom>
        </p:spPr>
      </p:pic>
      <p:sp>
        <p:nvSpPr>
          <p:cNvPr id="14" name="Oval Callout 13"/>
          <p:cNvSpPr/>
          <p:nvPr/>
        </p:nvSpPr>
        <p:spPr>
          <a:xfrm>
            <a:off x="4029279" y="1329177"/>
            <a:ext cx="1989055" cy="1119225"/>
          </a:xfrm>
          <a:prstGeom prst="wedgeEllipseCallout">
            <a:avLst>
              <a:gd name="adj1" fmla="val 14712"/>
              <a:gd name="adj2" fmla="val 65869"/>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TextBox 14"/>
          <p:cNvSpPr txBox="1"/>
          <p:nvPr/>
        </p:nvSpPr>
        <p:spPr>
          <a:xfrm>
            <a:off x="4241721" y="1565625"/>
            <a:ext cx="1776613" cy="646331"/>
          </a:xfrm>
          <a:prstGeom prst="rect">
            <a:avLst/>
          </a:prstGeom>
          <a:noFill/>
        </p:spPr>
        <p:txBody>
          <a:bodyPr wrap="square" rtlCol="0">
            <a:spAutoFit/>
          </a:bodyPr>
          <a:lstStyle/>
          <a:p>
            <a:pPr algn="ctr"/>
            <a:r>
              <a:rPr lang="en-US" b="1" dirty="0" smtClean="0">
                <a:latin typeface="Chiller" panose="04020404031007020602" pitchFamily="82" charset="0"/>
              </a:rPr>
              <a:t>Can I check for the name “CARLOS JOSE”</a:t>
            </a:r>
            <a:endParaRPr lang="en-US" b="1" dirty="0">
              <a:latin typeface="Chiller" panose="04020404031007020602" pitchFamily="82" charset="0"/>
            </a:endParaRPr>
          </a:p>
        </p:txBody>
      </p:sp>
      <p:sp>
        <p:nvSpPr>
          <p:cNvPr id="17" name="TextBox 16"/>
          <p:cNvSpPr txBox="1"/>
          <p:nvPr/>
        </p:nvSpPr>
        <p:spPr>
          <a:xfrm>
            <a:off x="725864" y="2263738"/>
            <a:ext cx="1394440" cy="369332"/>
          </a:xfrm>
          <a:prstGeom prst="rect">
            <a:avLst/>
          </a:prstGeom>
          <a:noFill/>
        </p:spPr>
        <p:txBody>
          <a:bodyPr wrap="square" rtlCol="0">
            <a:spAutoFit/>
          </a:bodyPr>
          <a:lstStyle/>
          <a:p>
            <a:r>
              <a:rPr lang="en-US" b="1" dirty="0" smtClean="0">
                <a:latin typeface="Chiller" panose="04020404031007020602" pitchFamily="82" charset="0"/>
              </a:rPr>
              <a:t>Ok give me a sec</a:t>
            </a:r>
            <a:endParaRPr lang="en-US" b="1" dirty="0">
              <a:latin typeface="Chiller" panose="04020404031007020602" pitchFamily="82" charset="0"/>
            </a:endParaRP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2126" y="2684850"/>
            <a:ext cx="1232616" cy="2757501"/>
          </a:xfrm>
          <a:prstGeom prst="rect">
            <a:avLst/>
          </a:prstGeom>
        </p:spPr>
      </p:pic>
      <p:pic>
        <p:nvPicPr>
          <p:cNvPr id="19" name="Picture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792" y="2769459"/>
            <a:ext cx="3085714" cy="3606349"/>
          </a:xfrm>
          <a:prstGeom prst="rect">
            <a:avLst/>
          </a:prstGeom>
        </p:spPr>
      </p:pic>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21715" y="2684850"/>
            <a:ext cx="1232616" cy="2757501"/>
          </a:xfrm>
          <a:prstGeom prst="rect">
            <a:avLst/>
          </a:prstGeom>
        </p:spPr>
      </p:pic>
      <p:pic>
        <p:nvPicPr>
          <p:cNvPr id="21" name="Picture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8772" y="2779106"/>
            <a:ext cx="3085714" cy="3606349"/>
          </a:xfrm>
          <a:prstGeom prst="rect">
            <a:avLst/>
          </a:prstGeom>
        </p:spPr>
      </p:pic>
      <p:pic>
        <p:nvPicPr>
          <p:cNvPr id="22" name="Picture 2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688462" y="2480139"/>
            <a:ext cx="1241487" cy="2972603"/>
          </a:xfrm>
          <a:prstGeom prst="rect">
            <a:avLst/>
          </a:prstGeom>
        </p:spPr>
      </p:pic>
      <p:pic>
        <p:nvPicPr>
          <p:cNvPr id="23" name="Picture 2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08792" y="2447919"/>
            <a:ext cx="3116069" cy="3993509"/>
          </a:xfrm>
          <a:prstGeom prst="rect">
            <a:avLst/>
          </a:prstGeom>
        </p:spPr>
      </p:pic>
      <p:pic>
        <p:nvPicPr>
          <p:cNvPr id="24" name="Picture 2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657899" y="2457826"/>
            <a:ext cx="1254935" cy="3017228"/>
          </a:xfrm>
          <a:prstGeom prst="rect">
            <a:avLst/>
          </a:prstGeom>
        </p:spPr>
      </p:pic>
      <p:sp>
        <p:nvSpPr>
          <p:cNvPr id="25" name="TextBox 24"/>
          <p:cNvSpPr txBox="1"/>
          <p:nvPr/>
        </p:nvSpPr>
        <p:spPr>
          <a:xfrm>
            <a:off x="4436919" y="1683848"/>
            <a:ext cx="2504209" cy="646331"/>
          </a:xfrm>
          <a:prstGeom prst="rect">
            <a:avLst/>
          </a:prstGeom>
          <a:noFill/>
        </p:spPr>
        <p:txBody>
          <a:bodyPr wrap="square" rtlCol="0">
            <a:spAutoFit/>
          </a:bodyPr>
          <a:lstStyle/>
          <a:p>
            <a:r>
              <a:rPr lang="en-US" b="1" dirty="0" smtClean="0">
                <a:solidFill>
                  <a:srgbClr val="FF0000"/>
                </a:solidFill>
                <a:latin typeface="Chiller" panose="04020404031007020602" pitchFamily="82" charset="0"/>
              </a:rPr>
              <a:t>Y ARE Y TAKING SOOO LOOOOOOOONG!!!!!!!!!</a:t>
            </a:r>
            <a:endParaRPr lang="en-US" b="1" dirty="0">
              <a:solidFill>
                <a:srgbClr val="FF0000"/>
              </a:solidFill>
              <a:latin typeface="Chiller" panose="04020404031007020602" pitchFamily="82" charset="0"/>
            </a:endParaRPr>
          </a:p>
        </p:txBody>
      </p:sp>
      <p:pic>
        <p:nvPicPr>
          <p:cNvPr id="26" name="Picture 25"/>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10530" y="2779106"/>
            <a:ext cx="3133330" cy="3663744"/>
          </a:xfrm>
          <a:prstGeom prst="rect">
            <a:avLst/>
          </a:prstGeom>
        </p:spPr>
      </p:pic>
      <p:sp>
        <p:nvSpPr>
          <p:cNvPr id="27" name="TextBox 26"/>
          <p:cNvSpPr txBox="1"/>
          <p:nvPr/>
        </p:nvSpPr>
        <p:spPr>
          <a:xfrm>
            <a:off x="455927" y="2080029"/>
            <a:ext cx="2375972" cy="400110"/>
          </a:xfrm>
          <a:prstGeom prst="rect">
            <a:avLst/>
          </a:prstGeom>
          <a:noFill/>
        </p:spPr>
        <p:txBody>
          <a:bodyPr wrap="square" rtlCol="0">
            <a:spAutoFit/>
          </a:bodyPr>
          <a:lstStyle/>
          <a:p>
            <a:r>
              <a:rPr lang="en-US" sz="2000" b="1" dirty="0" smtClean="0">
                <a:solidFill>
                  <a:srgbClr val="FF0000"/>
                </a:solidFill>
                <a:latin typeface="Chiller" panose="04020404031007020602" pitchFamily="82" charset="0"/>
              </a:rPr>
              <a:t>WAIIIIIIIT!!!!!!!!!</a:t>
            </a:r>
            <a:endParaRPr lang="en-US" sz="2000" b="1" dirty="0">
              <a:solidFill>
                <a:srgbClr val="FF0000"/>
              </a:solidFill>
              <a:latin typeface="Chiller" panose="04020404031007020602" pitchFamily="82" charset="0"/>
            </a:endParaRPr>
          </a:p>
        </p:txBody>
      </p:sp>
      <p:sp>
        <p:nvSpPr>
          <p:cNvPr id="28" name="TextBox 27"/>
          <p:cNvSpPr txBox="1"/>
          <p:nvPr/>
        </p:nvSpPr>
        <p:spPr>
          <a:xfrm>
            <a:off x="4625070" y="1710697"/>
            <a:ext cx="2127906" cy="400110"/>
          </a:xfrm>
          <a:prstGeom prst="rect">
            <a:avLst/>
          </a:prstGeom>
          <a:noFill/>
        </p:spPr>
        <p:txBody>
          <a:bodyPr wrap="square" rtlCol="0">
            <a:spAutoFit/>
          </a:bodyPr>
          <a:lstStyle/>
          <a:p>
            <a:r>
              <a:rPr lang="en-US" sz="2000" b="1" dirty="0" err="1" smtClean="0">
                <a:latin typeface="Chiller" panose="04020404031007020602" pitchFamily="82" charset="0"/>
              </a:rPr>
              <a:t>Hmmmmmm</a:t>
            </a:r>
            <a:r>
              <a:rPr lang="en-US" b="1" dirty="0" smtClean="0">
                <a:latin typeface="Chiller" panose="04020404031007020602" pitchFamily="82" charset="0"/>
              </a:rPr>
              <a:t>…..</a:t>
            </a:r>
            <a:endParaRPr lang="en-US" b="1" dirty="0">
              <a:latin typeface="Chiller" panose="04020404031007020602" pitchFamily="82" charset="0"/>
            </a:endParaRPr>
          </a:p>
        </p:txBody>
      </p:sp>
      <p:sp>
        <p:nvSpPr>
          <p:cNvPr id="29" name="TextBox 28"/>
          <p:cNvSpPr txBox="1"/>
          <p:nvPr/>
        </p:nvSpPr>
        <p:spPr>
          <a:xfrm>
            <a:off x="592282" y="1710697"/>
            <a:ext cx="1849582" cy="400110"/>
          </a:xfrm>
          <a:prstGeom prst="rect">
            <a:avLst/>
          </a:prstGeom>
          <a:noFill/>
        </p:spPr>
        <p:txBody>
          <a:bodyPr wrap="square" rtlCol="0">
            <a:spAutoFit/>
          </a:bodyPr>
          <a:lstStyle/>
          <a:p>
            <a:r>
              <a:rPr lang="en-US" sz="2000" b="1" dirty="0" err="1" smtClean="0">
                <a:latin typeface="Chiller" panose="04020404031007020602" pitchFamily="82" charset="0"/>
              </a:rPr>
              <a:t>Hmmmm</a:t>
            </a:r>
            <a:r>
              <a:rPr lang="en-US" sz="2000" b="1" dirty="0" smtClean="0">
                <a:latin typeface="Chiller" panose="04020404031007020602" pitchFamily="82" charset="0"/>
              </a:rPr>
              <a:t>….</a:t>
            </a:r>
            <a:endParaRPr lang="en-US" sz="2000" b="1" dirty="0">
              <a:latin typeface="Chiller" panose="04020404031007020602" pitchFamily="82" charset="0"/>
            </a:endParaRPr>
          </a:p>
        </p:txBody>
      </p:sp>
    </p:spTree>
    <p:extLst>
      <p:ext uri="{BB962C8B-B14F-4D97-AF65-F5344CB8AC3E}">
        <p14:creationId xmlns:p14="http://schemas.microsoft.com/office/powerpoint/2010/main" val="219807934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13"/>
                                        </p:tgtEl>
                                        <p:attrNameLst>
                                          <p:attrName>style.visibility</p:attrName>
                                        </p:attrNameLst>
                                      </p:cBhvr>
                                      <p:to>
                                        <p:strVal val="visible"/>
                                      </p:to>
                                    </p:set>
                                  </p:childTnLst>
                                </p:cTn>
                              </p:par>
                            </p:childTnLst>
                          </p:cTn>
                        </p:par>
                        <p:par>
                          <p:cTn id="10" fill="hold">
                            <p:stCondLst>
                              <p:cond delay="1000"/>
                            </p:stCondLst>
                            <p:childTnLst>
                              <p:par>
                                <p:cTn id="11" presetID="42" presetClass="path" presetSubtype="0" accel="50000" decel="50000" fill="hold" nodeType="afterEffect">
                                  <p:stCondLst>
                                    <p:cond delay="0"/>
                                  </p:stCondLst>
                                  <p:childTnLst>
                                    <p:animMotion origin="layout" path="M 3.125E-6 3.33333E-6 L -0.48464 0.01389 " pathEditMode="relative" rAng="0" ptsTypes="AA">
                                      <p:cBhvr>
                                        <p:cTn id="12" dur="2000" fill="hold"/>
                                        <p:tgtEl>
                                          <p:spTgt spid="13"/>
                                        </p:tgtEl>
                                        <p:attrNameLst>
                                          <p:attrName>ppt_x</p:attrName>
                                          <p:attrName>ppt_y</p:attrName>
                                        </p:attrNameLst>
                                      </p:cBhvr>
                                      <p:rCtr x="-24232" y="694"/>
                                    </p:animMotion>
                                  </p:childTnLst>
                                </p:cTn>
                              </p:par>
                              <p:par>
                                <p:cTn id="13" presetID="32" presetClass="emph" presetSubtype="0" repeatCount="4200" fill="hold" nodeType="withEffect">
                                  <p:stCondLst>
                                    <p:cond delay="0"/>
                                  </p:stCondLst>
                                  <p:childTnLst>
                                    <p:animRot by="120000">
                                      <p:cBhvr>
                                        <p:cTn id="14" dur="48" fill="hold">
                                          <p:stCondLst>
                                            <p:cond delay="0"/>
                                          </p:stCondLst>
                                        </p:cTn>
                                        <p:tgtEl>
                                          <p:spTgt spid="13"/>
                                        </p:tgtEl>
                                        <p:attrNameLst>
                                          <p:attrName>r</p:attrName>
                                        </p:attrNameLst>
                                      </p:cBhvr>
                                    </p:animRot>
                                    <p:animRot by="-240000">
                                      <p:cBhvr>
                                        <p:cTn id="15" dur="95" fill="hold">
                                          <p:stCondLst>
                                            <p:cond delay="95"/>
                                          </p:stCondLst>
                                        </p:cTn>
                                        <p:tgtEl>
                                          <p:spTgt spid="13"/>
                                        </p:tgtEl>
                                        <p:attrNameLst>
                                          <p:attrName>r</p:attrName>
                                        </p:attrNameLst>
                                      </p:cBhvr>
                                    </p:animRot>
                                    <p:animRot by="240000">
                                      <p:cBhvr>
                                        <p:cTn id="16" dur="95" fill="hold">
                                          <p:stCondLst>
                                            <p:cond delay="190"/>
                                          </p:stCondLst>
                                        </p:cTn>
                                        <p:tgtEl>
                                          <p:spTgt spid="13"/>
                                        </p:tgtEl>
                                        <p:attrNameLst>
                                          <p:attrName>r</p:attrName>
                                        </p:attrNameLst>
                                      </p:cBhvr>
                                    </p:animRot>
                                    <p:animRot by="-240000">
                                      <p:cBhvr>
                                        <p:cTn id="17" dur="95" fill="hold">
                                          <p:stCondLst>
                                            <p:cond delay="286"/>
                                          </p:stCondLst>
                                        </p:cTn>
                                        <p:tgtEl>
                                          <p:spTgt spid="13"/>
                                        </p:tgtEl>
                                        <p:attrNameLst>
                                          <p:attrName>r</p:attrName>
                                        </p:attrNameLst>
                                      </p:cBhvr>
                                    </p:animRot>
                                    <p:animRot by="120000">
                                      <p:cBhvr>
                                        <p:cTn id="18" dur="95" fill="hold">
                                          <p:stCondLst>
                                            <p:cond delay="381"/>
                                          </p:stCondLst>
                                        </p:cTn>
                                        <p:tgtEl>
                                          <p:spTgt spid="13"/>
                                        </p:tgtEl>
                                        <p:attrNameLst>
                                          <p:attrName>r</p:attrName>
                                        </p:attrNameLst>
                                      </p:cBhvr>
                                    </p:animRot>
                                  </p:childTnLst>
                                </p:cTn>
                              </p:par>
                            </p:childTnLst>
                          </p:cTn>
                        </p:par>
                        <p:par>
                          <p:cTn id="19" fill="hold">
                            <p:stCondLst>
                              <p:cond delay="3000"/>
                            </p:stCondLst>
                            <p:childTnLst>
                              <p:par>
                                <p:cTn id="20" presetID="1" presetClass="entr" presetSubtype="0" fill="hold" grpId="0" nodeType="afterEffect">
                                  <p:stCondLst>
                                    <p:cond delay="500"/>
                                  </p:stCondLst>
                                  <p:childTnLst>
                                    <p:set>
                                      <p:cBhvr>
                                        <p:cTn id="21" dur="1" fill="hold">
                                          <p:stCondLst>
                                            <p:cond delay="0"/>
                                          </p:stCondLst>
                                        </p:cTn>
                                        <p:tgtEl>
                                          <p:spTgt spid="14"/>
                                        </p:tgtEl>
                                        <p:attrNameLst>
                                          <p:attrName>style.visibility</p:attrName>
                                        </p:attrNameLst>
                                      </p:cBhvr>
                                      <p:to>
                                        <p:strVal val="visible"/>
                                      </p:to>
                                    </p:set>
                                  </p:childTnLst>
                                </p:cTn>
                              </p:par>
                              <p:par>
                                <p:cTn id="22" presetID="1" presetClass="entr" presetSubtype="0" fill="hold" grpId="0" nodeType="withEffect">
                                  <p:stCondLst>
                                    <p:cond delay="500"/>
                                  </p:stCondLst>
                                  <p:childTnLst>
                                    <p:set>
                                      <p:cBhvr>
                                        <p:cTn id="23" dur="1" fill="hold">
                                          <p:stCondLst>
                                            <p:cond delay="0"/>
                                          </p:stCondLst>
                                        </p:cTn>
                                        <p:tgtEl>
                                          <p:spTgt spid="15"/>
                                        </p:tgtEl>
                                        <p:attrNameLst>
                                          <p:attrName>style.visibility</p:attrName>
                                        </p:attrNameLst>
                                      </p:cBhvr>
                                      <p:to>
                                        <p:strVal val="visible"/>
                                      </p:to>
                                    </p:set>
                                  </p:childTnLst>
                                </p:cTn>
                              </p:par>
                              <p:par>
                                <p:cTn id="24" presetID="1" presetClass="exit" presetSubtype="0" fill="hold" grpId="1" nodeType="withEffect">
                                  <p:stCondLst>
                                    <p:cond delay="2700"/>
                                  </p:stCondLst>
                                  <p:childTnLst>
                                    <p:set>
                                      <p:cBhvr>
                                        <p:cTn id="25" dur="1" fill="hold">
                                          <p:stCondLst>
                                            <p:cond delay="0"/>
                                          </p:stCondLst>
                                        </p:cTn>
                                        <p:tgtEl>
                                          <p:spTgt spid="14"/>
                                        </p:tgtEl>
                                        <p:attrNameLst>
                                          <p:attrName>style.visibility</p:attrName>
                                        </p:attrNameLst>
                                      </p:cBhvr>
                                      <p:to>
                                        <p:strVal val="hidden"/>
                                      </p:to>
                                    </p:set>
                                  </p:childTnLst>
                                </p:cTn>
                              </p:par>
                              <p:par>
                                <p:cTn id="26" presetID="1" presetClass="exit" presetSubtype="0" fill="hold" grpId="1" nodeType="withEffect">
                                  <p:stCondLst>
                                    <p:cond delay="2700"/>
                                  </p:stCondLst>
                                  <p:childTnLst>
                                    <p:set>
                                      <p:cBhvr>
                                        <p:cTn id="27" dur="1" fill="hold">
                                          <p:stCondLst>
                                            <p:cond delay="0"/>
                                          </p:stCondLst>
                                        </p:cTn>
                                        <p:tgtEl>
                                          <p:spTgt spid="15"/>
                                        </p:tgtEl>
                                        <p:attrNameLst>
                                          <p:attrName>style.visibility</p:attrName>
                                        </p:attrNameLst>
                                      </p:cBhvr>
                                      <p:to>
                                        <p:strVal val="hidden"/>
                                      </p:to>
                                    </p:set>
                                  </p:childTnLst>
                                </p:cTn>
                              </p:par>
                            </p:childTnLst>
                          </p:cTn>
                        </p:par>
                        <p:par>
                          <p:cTn id="28" fill="hold">
                            <p:stCondLst>
                              <p:cond delay="5700"/>
                            </p:stCondLst>
                            <p:childTnLst>
                              <p:par>
                                <p:cTn id="29" presetID="1" presetClass="entr" presetSubtype="0" fill="hold" grpId="0" nodeType="afterEffect">
                                  <p:stCondLst>
                                    <p:cond delay="500"/>
                                  </p:stCondLst>
                                  <p:childTnLst>
                                    <p:set>
                                      <p:cBhvr>
                                        <p:cTn id="30" dur="1" fill="hold">
                                          <p:stCondLst>
                                            <p:cond delay="0"/>
                                          </p:stCondLst>
                                        </p:cTn>
                                        <p:tgtEl>
                                          <p:spTgt spid="17"/>
                                        </p:tgtEl>
                                        <p:attrNameLst>
                                          <p:attrName>style.visibility</p:attrName>
                                        </p:attrNameLst>
                                      </p:cBhvr>
                                      <p:to>
                                        <p:strVal val="visible"/>
                                      </p:to>
                                    </p:set>
                                  </p:childTnLst>
                                </p:cTn>
                              </p:par>
                            </p:childTnLst>
                          </p:cTn>
                        </p:par>
                        <p:par>
                          <p:cTn id="31" fill="hold">
                            <p:stCondLst>
                              <p:cond delay="6200"/>
                            </p:stCondLst>
                            <p:childTnLst>
                              <p:par>
                                <p:cTn id="32" presetID="1" presetClass="exit" presetSubtype="0" fill="hold" grpId="1" nodeType="afterEffect">
                                  <p:stCondLst>
                                    <p:cond delay="750"/>
                                  </p:stCondLst>
                                  <p:childTnLst>
                                    <p:set>
                                      <p:cBhvr>
                                        <p:cTn id="33" dur="1" fill="hold">
                                          <p:stCondLst>
                                            <p:cond delay="0"/>
                                          </p:stCondLst>
                                        </p:cTn>
                                        <p:tgtEl>
                                          <p:spTgt spid="17"/>
                                        </p:tgtEl>
                                        <p:attrNameLst>
                                          <p:attrName>style.visibility</p:attrName>
                                        </p:attrNameLst>
                                      </p:cBhvr>
                                      <p:to>
                                        <p:strVal val="hidden"/>
                                      </p:to>
                                    </p:set>
                                  </p:childTnLst>
                                </p:cTn>
                              </p:par>
                              <p:par>
                                <p:cTn id="34" presetID="1" presetClass="exit" presetSubtype="0" fill="hold" nodeType="withEffect">
                                  <p:stCondLst>
                                    <p:cond delay="2450"/>
                                  </p:stCondLst>
                                  <p:childTnLst>
                                    <p:set>
                                      <p:cBhvr>
                                        <p:cTn id="35" dur="1" fill="hold">
                                          <p:stCondLst>
                                            <p:cond delay="0"/>
                                          </p:stCondLst>
                                        </p:cTn>
                                        <p:tgtEl>
                                          <p:spTgt spid="13"/>
                                        </p:tgtEl>
                                        <p:attrNameLst>
                                          <p:attrName>style.visibility</p:attrName>
                                        </p:attrNameLst>
                                      </p:cBhvr>
                                      <p:to>
                                        <p:strVal val="hidden"/>
                                      </p:to>
                                    </p:set>
                                  </p:childTnLst>
                                </p:cTn>
                              </p:par>
                              <p:par>
                                <p:cTn id="36" presetID="1" presetClass="entr" presetSubtype="0" fill="hold" nodeType="withEffect">
                                  <p:stCondLst>
                                    <p:cond delay="2450"/>
                                  </p:stCondLst>
                                  <p:childTnLst>
                                    <p:set>
                                      <p:cBhvr>
                                        <p:cTn id="37" dur="1" fill="hold">
                                          <p:stCondLst>
                                            <p:cond delay="0"/>
                                          </p:stCondLst>
                                        </p:cTn>
                                        <p:tgtEl>
                                          <p:spTgt spid="18"/>
                                        </p:tgtEl>
                                        <p:attrNameLst>
                                          <p:attrName>style.visibility</p:attrName>
                                        </p:attrNameLst>
                                      </p:cBhvr>
                                      <p:to>
                                        <p:strVal val="visible"/>
                                      </p:to>
                                    </p:set>
                                  </p:childTnLst>
                                </p:cTn>
                              </p:par>
                            </p:childTnLst>
                          </p:cTn>
                        </p:par>
                        <p:par>
                          <p:cTn id="38" fill="hold">
                            <p:stCondLst>
                              <p:cond delay="8650"/>
                            </p:stCondLst>
                            <p:childTnLst>
                              <p:par>
                                <p:cTn id="39" presetID="1" presetClass="exit" presetSubtype="0" fill="hold" nodeType="afterEffect">
                                  <p:stCondLst>
                                    <p:cond delay="1150"/>
                                  </p:stCondLst>
                                  <p:childTnLst>
                                    <p:set>
                                      <p:cBhvr>
                                        <p:cTn id="40" dur="1" fill="hold">
                                          <p:stCondLst>
                                            <p:cond delay="0"/>
                                          </p:stCondLst>
                                        </p:cTn>
                                        <p:tgtEl>
                                          <p:spTgt spid="7"/>
                                        </p:tgtEl>
                                        <p:attrNameLst>
                                          <p:attrName>style.visibility</p:attrName>
                                        </p:attrNameLst>
                                      </p:cBhvr>
                                      <p:to>
                                        <p:strVal val="hidden"/>
                                      </p:to>
                                    </p:set>
                                  </p:childTnLst>
                                </p:cTn>
                              </p:par>
                              <p:par>
                                <p:cTn id="41" presetID="1" presetClass="entr" presetSubtype="0" fill="hold" nodeType="withEffect">
                                  <p:stCondLst>
                                    <p:cond delay="115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330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xit" presetSubtype="0" fill="hold" nodeType="withEffect">
                                  <p:stCondLst>
                                    <p:cond delay="3300"/>
                                  </p:stCondLst>
                                  <p:childTnLst>
                                    <p:set>
                                      <p:cBhvr>
                                        <p:cTn id="46" dur="1" fill="hold">
                                          <p:stCondLst>
                                            <p:cond delay="0"/>
                                          </p:stCondLst>
                                        </p:cTn>
                                        <p:tgtEl>
                                          <p:spTgt spid="19"/>
                                        </p:tgtEl>
                                        <p:attrNameLst>
                                          <p:attrName>style.visibility</p:attrName>
                                        </p:attrNameLst>
                                      </p:cBhvr>
                                      <p:to>
                                        <p:strVal val="hidden"/>
                                      </p:to>
                                    </p:set>
                                  </p:childTnLst>
                                </p:cTn>
                              </p:par>
                            </p:childTnLst>
                          </p:cTn>
                        </p:par>
                        <p:par>
                          <p:cTn id="47" fill="hold">
                            <p:stCondLst>
                              <p:cond delay="11950"/>
                            </p:stCondLst>
                            <p:childTnLst>
                              <p:par>
                                <p:cTn id="48" presetID="1" presetClass="entr" presetSubtype="0" fill="hold" nodeType="afterEffect">
                                  <p:stCondLst>
                                    <p:cond delay="1600"/>
                                  </p:stCondLst>
                                  <p:childTnLst>
                                    <p:set>
                                      <p:cBhvr>
                                        <p:cTn id="49" dur="1" fill="hold">
                                          <p:stCondLst>
                                            <p:cond delay="0"/>
                                          </p:stCondLst>
                                        </p:cTn>
                                        <p:tgtEl>
                                          <p:spTgt spid="20"/>
                                        </p:tgtEl>
                                        <p:attrNameLst>
                                          <p:attrName>style.visibility</p:attrName>
                                        </p:attrNameLst>
                                      </p:cBhvr>
                                      <p:to>
                                        <p:strVal val="visible"/>
                                      </p:to>
                                    </p:set>
                                  </p:childTnLst>
                                </p:cTn>
                              </p:par>
                              <p:par>
                                <p:cTn id="50" presetID="1" presetClass="exit" presetSubtype="0" fill="hold" nodeType="withEffect">
                                  <p:stCondLst>
                                    <p:cond delay="1600"/>
                                  </p:stCondLst>
                                  <p:childTnLst>
                                    <p:set>
                                      <p:cBhvr>
                                        <p:cTn id="51" dur="1" fill="hold">
                                          <p:stCondLst>
                                            <p:cond delay="0"/>
                                          </p:stCondLst>
                                        </p:cTn>
                                        <p:tgtEl>
                                          <p:spTgt spid="19"/>
                                        </p:tgtEl>
                                        <p:attrNameLst>
                                          <p:attrName>style.visibility</p:attrName>
                                        </p:attrNameLst>
                                      </p:cBhvr>
                                      <p:to>
                                        <p:strVal val="hidden"/>
                                      </p:to>
                                    </p:set>
                                  </p:childTnLst>
                                </p:cTn>
                              </p:par>
                            </p:childTnLst>
                          </p:cTn>
                        </p:par>
                        <p:par>
                          <p:cTn id="52" fill="hold">
                            <p:stCondLst>
                              <p:cond delay="13550"/>
                            </p:stCondLst>
                            <p:childTnLst>
                              <p:par>
                                <p:cTn id="53" presetID="1" presetClass="entr" presetSubtype="0" fill="hold" nodeType="afterEffect">
                                  <p:stCondLst>
                                    <p:cond delay="130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nodeType="withEffect">
                                  <p:stCondLst>
                                    <p:cond delay="1300"/>
                                  </p:stCondLst>
                                  <p:childTnLst>
                                    <p:set>
                                      <p:cBhvr>
                                        <p:cTn id="56" dur="1" fill="hold">
                                          <p:stCondLst>
                                            <p:cond delay="0"/>
                                          </p:stCondLst>
                                        </p:cTn>
                                        <p:tgtEl>
                                          <p:spTgt spid="28">
                                            <p:txEl>
                                              <p:pRg st="0" end="0"/>
                                            </p:txEl>
                                          </p:spTgt>
                                        </p:tgtEl>
                                        <p:attrNameLst>
                                          <p:attrName>style.visibility</p:attrName>
                                        </p:attrNameLst>
                                      </p:cBhvr>
                                      <p:to>
                                        <p:strVal val="visible"/>
                                      </p:to>
                                    </p:set>
                                  </p:childTnLst>
                                </p:cTn>
                              </p:par>
                            </p:childTnLst>
                          </p:cTn>
                        </p:par>
                        <p:par>
                          <p:cTn id="57" fill="hold">
                            <p:stCondLst>
                              <p:cond delay="14850"/>
                            </p:stCondLst>
                            <p:childTnLst>
                              <p:par>
                                <p:cTn id="58" presetID="1" presetClass="entr" presetSubtype="0" fill="hold" nodeType="afterEffect">
                                  <p:stCondLst>
                                    <p:cond delay="1800"/>
                                  </p:stCondLst>
                                  <p:childTnLst>
                                    <p:set>
                                      <p:cBhvr>
                                        <p:cTn id="59" dur="1" fill="hold">
                                          <p:stCondLst>
                                            <p:cond delay="0"/>
                                          </p:stCondLst>
                                        </p:cTn>
                                        <p:tgtEl>
                                          <p:spTgt spid="23"/>
                                        </p:tgtEl>
                                        <p:attrNameLst>
                                          <p:attrName>style.visibility</p:attrName>
                                        </p:attrNameLst>
                                      </p:cBhvr>
                                      <p:to>
                                        <p:strVal val="visible"/>
                                      </p:to>
                                    </p:set>
                                  </p:childTnLst>
                                </p:cTn>
                              </p:par>
                              <p:par>
                                <p:cTn id="60" presetID="1" presetClass="exit" presetSubtype="0" fill="hold" grpId="0" nodeType="withEffect">
                                  <p:stCondLst>
                                    <p:cond delay="1800"/>
                                  </p:stCondLst>
                                  <p:childTnLst>
                                    <p:set>
                                      <p:cBhvr>
                                        <p:cTn id="61" dur="1" fill="hold">
                                          <p:stCondLst>
                                            <p:cond delay="0"/>
                                          </p:stCondLst>
                                        </p:cTn>
                                        <p:tgtEl>
                                          <p:spTgt spid="28">
                                            <p:txEl>
                                              <p:pRg st="0" end="0"/>
                                            </p:txEl>
                                          </p:spTgt>
                                        </p:tgtEl>
                                        <p:attrNameLst>
                                          <p:attrName>style.visibility</p:attrName>
                                        </p:attrNameLst>
                                      </p:cBhvr>
                                      <p:to>
                                        <p:strVal val="hidden"/>
                                      </p:to>
                                    </p:set>
                                  </p:childTnLst>
                                </p:cTn>
                              </p:par>
                              <p:par>
                                <p:cTn id="62" presetID="1" presetClass="entr" presetSubtype="0" fill="hold" nodeType="withEffect">
                                  <p:stCondLst>
                                    <p:cond delay="1800"/>
                                  </p:stCondLst>
                                  <p:childTnLst>
                                    <p:set>
                                      <p:cBhvr>
                                        <p:cTn id="63" dur="1" fill="hold">
                                          <p:stCondLst>
                                            <p:cond delay="0"/>
                                          </p:stCondLst>
                                        </p:cTn>
                                        <p:tgtEl>
                                          <p:spTgt spid="29">
                                            <p:txEl>
                                              <p:pRg st="0" end="0"/>
                                            </p:txEl>
                                          </p:spTgt>
                                        </p:tgtEl>
                                        <p:attrNameLst>
                                          <p:attrName>style.visibility</p:attrName>
                                        </p:attrNameLst>
                                      </p:cBhvr>
                                      <p:to>
                                        <p:strVal val="visible"/>
                                      </p:to>
                                    </p:set>
                                  </p:childTnLst>
                                </p:cTn>
                              </p:par>
                              <p:par>
                                <p:cTn id="64" presetID="1" presetClass="exit" presetSubtype="0" fill="hold" nodeType="withEffect">
                                  <p:stCondLst>
                                    <p:cond delay="1800"/>
                                  </p:stCondLst>
                                  <p:childTnLst>
                                    <p:set>
                                      <p:cBhvr>
                                        <p:cTn id="65" dur="1" fill="hold">
                                          <p:stCondLst>
                                            <p:cond delay="0"/>
                                          </p:stCondLst>
                                        </p:cTn>
                                        <p:tgtEl>
                                          <p:spTgt spid="20"/>
                                        </p:tgtEl>
                                        <p:attrNameLst>
                                          <p:attrName>style.visibility</p:attrName>
                                        </p:attrNameLst>
                                      </p:cBhvr>
                                      <p:to>
                                        <p:strVal val="hidden"/>
                                      </p:to>
                                    </p:set>
                                  </p:childTnLst>
                                </p:cTn>
                              </p:par>
                            </p:childTnLst>
                          </p:cTn>
                        </p:par>
                        <p:par>
                          <p:cTn id="66" fill="hold">
                            <p:stCondLst>
                              <p:cond delay="16650"/>
                            </p:stCondLst>
                            <p:childTnLst>
                              <p:par>
                                <p:cTn id="67" presetID="1" presetClass="entr" presetSubtype="0" fill="hold" nodeType="afterEffect">
                                  <p:stCondLst>
                                    <p:cond delay="1500"/>
                                  </p:stCondLst>
                                  <p:childTnLst>
                                    <p:set>
                                      <p:cBhvr>
                                        <p:cTn id="68" dur="1" fill="hold">
                                          <p:stCondLst>
                                            <p:cond delay="0"/>
                                          </p:stCondLst>
                                        </p:cTn>
                                        <p:tgtEl>
                                          <p:spTgt spid="24"/>
                                        </p:tgtEl>
                                        <p:attrNameLst>
                                          <p:attrName>style.visibility</p:attrName>
                                        </p:attrNameLst>
                                      </p:cBhvr>
                                      <p:to>
                                        <p:strVal val="visible"/>
                                      </p:to>
                                    </p:set>
                                  </p:childTnLst>
                                </p:cTn>
                              </p:par>
                              <p:par>
                                <p:cTn id="69" presetID="1" presetClass="exit" presetSubtype="0" fill="hold" grpId="0" nodeType="withEffect">
                                  <p:stCondLst>
                                    <p:cond delay="1500"/>
                                  </p:stCondLst>
                                  <p:childTnLst>
                                    <p:set>
                                      <p:cBhvr>
                                        <p:cTn id="70" dur="1" fill="hold">
                                          <p:stCondLst>
                                            <p:cond delay="0"/>
                                          </p:stCondLst>
                                        </p:cTn>
                                        <p:tgtEl>
                                          <p:spTgt spid="29">
                                            <p:txEl>
                                              <p:pRg st="0" end="0"/>
                                            </p:txEl>
                                          </p:spTgt>
                                        </p:tgtEl>
                                        <p:attrNameLst>
                                          <p:attrName>style.visibility</p:attrName>
                                        </p:attrNameLst>
                                      </p:cBhvr>
                                      <p:to>
                                        <p:strVal val="hidden"/>
                                      </p:to>
                                    </p:set>
                                  </p:childTnLst>
                                </p:cTn>
                              </p:par>
                              <p:par>
                                <p:cTn id="71" presetID="1" presetClass="entr" presetSubtype="0" fill="hold" grpId="1" nodeType="withEffect">
                                  <p:stCondLst>
                                    <p:cond delay="1500"/>
                                  </p:stCondLst>
                                  <p:childTnLst>
                                    <p:set>
                                      <p:cBhvr>
                                        <p:cTn id="72" dur="1" fill="hold">
                                          <p:stCondLst>
                                            <p:cond delay="0"/>
                                          </p:stCondLst>
                                        </p:cTn>
                                        <p:tgtEl>
                                          <p:spTgt spid="25"/>
                                        </p:tgtEl>
                                        <p:attrNameLst>
                                          <p:attrName>style.visibility</p:attrName>
                                        </p:attrNameLst>
                                      </p:cBhvr>
                                      <p:to>
                                        <p:strVal val="visible"/>
                                      </p:to>
                                    </p:set>
                                  </p:childTnLst>
                                </p:cTn>
                              </p:par>
                            </p:childTnLst>
                          </p:cTn>
                        </p:par>
                        <p:par>
                          <p:cTn id="73" fill="hold">
                            <p:stCondLst>
                              <p:cond delay="18150"/>
                            </p:stCondLst>
                            <p:childTnLst>
                              <p:par>
                                <p:cTn id="74" presetID="32" presetClass="emph" presetSubtype="0" repeatCount="16200" fill="hold" grpId="0" nodeType="afterEffect">
                                  <p:stCondLst>
                                    <p:cond delay="0"/>
                                  </p:stCondLst>
                                  <p:childTnLst>
                                    <p:animRot by="120000">
                                      <p:cBhvr>
                                        <p:cTn id="75" dur="10" fill="hold">
                                          <p:stCondLst>
                                            <p:cond delay="0"/>
                                          </p:stCondLst>
                                        </p:cTn>
                                        <p:tgtEl>
                                          <p:spTgt spid="25"/>
                                        </p:tgtEl>
                                        <p:attrNameLst>
                                          <p:attrName>r</p:attrName>
                                        </p:attrNameLst>
                                      </p:cBhvr>
                                    </p:animRot>
                                    <p:animRot by="-240000">
                                      <p:cBhvr>
                                        <p:cTn id="76" dur="20" fill="hold">
                                          <p:stCondLst>
                                            <p:cond delay="20"/>
                                          </p:stCondLst>
                                        </p:cTn>
                                        <p:tgtEl>
                                          <p:spTgt spid="25"/>
                                        </p:tgtEl>
                                        <p:attrNameLst>
                                          <p:attrName>r</p:attrName>
                                        </p:attrNameLst>
                                      </p:cBhvr>
                                    </p:animRot>
                                    <p:animRot by="240000">
                                      <p:cBhvr>
                                        <p:cTn id="77" dur="20" fill="hold">
                                          <p:stCondLst>
                                            <p:cond delay="40"/>
                                          </p:stCondLst>
                                        </p:cTn>
                                        <p:tgtEl>
                                          <p:spTgt spid="25"/>
                                        </p:tgtEl>
                                        <p:attrNameLst>
                                          <p:attrName>r</p:attrName>
                                        </p:attrNameLst>
                                      </p:cBhvr>
                                    </p:animRot>
                                    <p:animRot by="-240000">
                                      <p:cBhvr>
                                        <p:cTn id="78" dur="20" fill="hold">
                                          <p:stCondLst>
                                            <p:cond delay="60"/>
                                          </p:stCondLst>
                                        </p:cTn>
                                        <p:tgtEl>
                                          <p:spTgt spid="25"/>
                                        </p:tgtEl>
                                        <p:attrNameLst>
                                          <p:attrName>r</p:attrName>
                                        </p:attrNameLst>
                                      </p:cBhvr>
                                    </p:animRot>
                                    <p:animRot by="120000">
                                      <p:cBhvr>
                                        <p:cTn id="79" dur="20" fill="hold">
                                          <p:stCondLst>
                                            <p:cond delay="80"/>
                                          </p:stCondLst>
                                        </p:cTn>
                                        <p:tgtEl>
                                          <p:spTgt spid="25"/>
                                        </p:tgtEl>
                                        <p:attrNameLst>
                                          <p:attrName>r</p:attrName>
                                        </p:attrNameLst>
                                      </p:cBhvr>
                                    </p:animRot>
                                  </p:childTnLst>
                                </p:cTn>
                              </p:par>
                              <p:par>
                                <p:cTn id="80" presetID="1" presetClass="exit" presetSubtype="0" fill="hold" nodeType="withEffect">
                                  <p:stCondLst>
                                    <p:cond delay="0"/>
                                  </p:stCondLst>
                                  <p:childTnLst>
                                    <p:set>
                                      <p:cBhvr>
                                        <p:cTn id="81" dur="1" fill="hold">
                                          <p:stCondLst>
                                            <p:cond delay="0"/>
                                          </p:stCondLst>
                                        </p:cTn>
                                        <p:tgtEl>
                                          <p:spTgt spid="22"/>
                                        </p:tgtEl>
                                        <p:attrNameLst>
                                          <p:attrName>style.visibility</p:attrName>
                                        </p:attrNameLst>
                                      </p:cBhvr>
                                      <p:to>
                                        <p:strVal val="hidden"/>
                                      </p:to>
                                    </p:set>
                                  </p:childTnLst>
                                </p:cTn>
                              </p:par>
                            </p:childTnLst>
                          </p:cTn>
                        </p:par>
                        <p:par>
                          <p:cTn id="82" fill="hold">
                            <p:stCondLst>
                              <p:cond delay="19770"/>
                            </p:stCondLst>
                            <p:childTnLst>
                              <p:par>
                                <p:cTn id="83" presetID="1" presetClass="entr" presetSubtype="0" fill="hold" nodeType="afterEffect">
                                  <p:stCondLst>
                                    <p:cond delay="0"/>
                                  </p:stCondLst>
                                  <p:childTnLst>
                                    <p:set>
                                      <p:cBhvr>
                                        <p:cTn id="84" dur="1" fill="hold">
                                          <p:stCondLst>
                                            <p:cond delay="0"/>
                                          </p:stCondLst>
                                        </p:cTn>
                                        <p:tgtEl>
                                          <p:spTgt spid="26"/>
                                        </p:tgtEl>
                                        <p:attrNameLst>
                                          <p:attrName>style.visibility</p:attrName>
                                        </p:attrNameLst>
                                      </p:cBhvr>
                                      <p:to>
                                        <p:strVal val="visible"/>
                                      </p:to>
                                    </p:set>
                                  </p:childTnLst>
                                </p:cTn>
                              </p:par>
                              <p:par>
                                <p:cTn id="85" presetID="1" presetClass="exit" presetSubtype="0" fill="hold" nodeType="withEffect">
                                  <p:stCondLst>
                                    <p:cond delay="0"/>
                                  </p:stCondLst>
                                  <p:childTnLst>
                                    <p:set>
                                      <p:cBhvr>
                                        <p:cTn id="86" dur="1" fill="hold">
                                          <p:stCondLst>
                                            <p:cond delay="0"/>
                                          </p:stCondLst>
                                        </p:cTn>
                                        <p:tgtEl>
                                          <p:spTgt spid="23"/>
                                        </p:tgtEl>
                                        <p:attrNameLst>
                                          <p:attrName>style.visibility</p:attrName>
                                        </p:attrNameLst>
                                      </p:cBhvr>
                                      <p:to>
                                        <p:strVal val="hidden"/>
                                      </p:to>
                                    </p:set>
                                  </p:childTnLst>
                                </p:cTn>
                              </p:par>
                              <p:par>
                                <p:cTn id="87" presetID="1" presetClass="entr" presetSubtype="0" fill="hold" grpId="0" nodeType="withEffect">
                                  <p:stCondLst>
                                    <p:cond delay="0"/>
                                  </p:stCondLst>
                                  <p:childTnLst>
                                    <p:set>
                                      <p:cBhvr>
                                        <p:cTn id="88" dur="1" fill="hold">
                                          <p:stCondLst>
                                            <p:cond delay="0"/>
                                          </p:stCondLst>
                                        </p:cTn>
                                        <p:tgtEl>
                                          <p:spTgt spid="27"/>
                                        </p:tgtEl>
                                        <p:attrNameLst>
                                          <p:attrName>style.visibility</p:attrName>
                                        </p:attrNameLst>
                                      </p:cBhvr>
                                      <p:to>
                                        <p:strVal val="visible"/>
                                      </p:to>
                                    </p:set>
                                  </p:childTnLst>
                                </p:cTn>
                              </p:par>
                              <p:par>
                                <p:cTn id="89" presetID="32" presetClass="emph" presetSubtype="0" repeatCount="10000" fill="hold" grpId="1" nodeType="withEffect">
                                  <p:stCondLst>
                                    <p:cond delay="0"/>
                                  </p:stCondLst>
                                  <p:childTnLst>
                                    <p:animRot by="120000">
                                      <p:cBhvr>
                                        <p:cTn id="90" dur="15" fill="hold">
                                          <p:stCondLst>
                                            <p:cond delay="0"/>
                                          </p:stCondLst>
                                        </p:cTn>
                                        <p:tgtEl>
                                          <p:spTgt spid="27"/>
                                        </p:tgtEl>
                                        <p:attrNameLst>
                                          <p:attrName>r</p:attrName>
                                        </p:attrNameLst>
                                      </p:cBhvr>
                                    </p:animRot>
                                    <p:animRot by="-240000">
                                      <p:cBhvr>
                                        <p:cTn id="91" dur="30" fill="hold">
                                          <p:stCondLst>
                                            <p:cond delay="30"/>
                                          </p:stCondLst>
                                        </p:cTn>
                                        <p:tgtEl>
                                          <p:spTgt spid="27"/>
                                        </p:tgtEl>
                                        <p:attrNameLst>
                                          <p:attrName>r</p:attrName>
                                        </p:attrNameLst>
                                      </p:cBhvr>
                                    </p:animRot>
                                    <p:animRot by="240000">
                                      <p:cBhvr>
                                        <p:cTn id="92" dur="30" fill="hold">
                                          <p:stCondLst>
                                            <p:cond delay="60"/>
                                          </p:stCondLst>
                                        </p:cTn>
                                        <p:tgtEl>
                                          <p:spTgt spid="27"/>
                                        </p:tgtEl>
                                        <p:attrNameLst>
                                          <p:attrName>r</p:attrName>
                                        </p:attrNameLst>
                                      </p:cBhvr>
                                    </p:animRot>
                                    <p:animRot by="-240000">
                                      <p:cBhvr>
                                        <p:cTn id="93" dur="30" fill="hold">
                                          <p:stCondLst>
                                            <p:cond delay="90"/>
                                          </p:stCondLst>
                                        </p:cTn>
                                        <p:tgtEl>
                                          <p:spTgt spid="27"/>
                                        </p:tgtEl>
                                        <p:attrNameLst>
                                          <p:attrName>r</p:attrName>
                                        </p:attrNameLst>
                                      </p:cBhvr>
                                    </p:animRot>
                                    <p:animRot by="120000">
                                      <p:cBhvr>
                                        <p:cTn id="94" dur="30" fill="hold">
                                          <p:stCondLst>
                                            <p:cond delay="12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p:bldP spid="15" grpId="1"/>
      <p:bldP spid="17" grpId="0"/>
      <p:bldP spid="17" grpId="1"/>
      <p:bldP spid="25" grpId="0"/>
      <p:bldP spid="25" grpId="1"/>
      <p:bldP spid="27" grpId="0"/>
      <p:bldP spid="27" grpId="1"/>
      <p:bldP spid="28" grpId="0" build="allAtOnce"/>
      <p:bldP spid="29"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lock Icon Png Images – Browse 103,295 Stock Photos, Vectors, and Video |  Adobe Stock"/>
          <p:cNvPicPr>
            <a:picLocks noChangeAspect="1" noChangeArrowheads="1"/>
          </p:cNvPicPr>
          <p:nvPr/>
        </p:nvPicPr>
        <p:blipFill>
          <a:blip r:embed="rId2">
            <a:lum bright="70000" contrast="-7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77869" y="1424064"/>
            <a:ext cx="4135870" cy="413587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4">
            <a:lum bright="70000" contrast="-70000"/>
            <a:extLst>
              <a:ext uri="{BEBA8EAE-BF5A-486C-A8C5-ECC9F3942E4B}">
                <a14:imgProps xmlns:a14="http://schemas.microsoft.com/office/drawing/2010/main">
                  <a14:imgLayer r:embed="rId5">
                    <a14:imgEffect>
                      <a14:sharpenSoften amount="-25000"/>
                    </a14:imgEffect>
                    <a14:imgEffect>
                      <a14:saturation sat="400000"/>
                    </a14:imgEffect>
                  </a14:imgLayer>
                </a14:imgProps>
              </a:ext>
              <a:ext uri="{28A0092B-C50C-407E-A947-70E740481C1C}">
                <a14:useLocalDpi xmlns:a14="http://schemas.microsoft.com/office/drawing/2010/main" val="0"/>
              </a:ext>
            </a:extLst>
          </a:blip>
          <a:stretch>
            <a:fillRect/>
          </a:stretch>
        </p:blipFill>
        <p:spPr>
          <a:xfrm flipH="1">
            <a:off x="8207462" y="924642"/>
            <a:ext cx="4990348" cy="5673437"/>
          </a:xfrm>
          <a:prstGeom prst="rect">
            <a:avLst/>
          </a:prstGeom>
        </p:spPr>
      </p:pic>
      <p:sp>
        <p:nvSpPr>
          <p:cNvPr id="2" name="Title 1"/>
          <p:cNvSpPr>
            <a:spLocks noGrp="1"/>
          </p:cNvSpPr>
          <p:nvPr>
            <p:ph type="title"/>
          </p:nvPr>
        </p:nvSpPr>
        <p:spPr>
          <a:xfrm>
            <a:off x="554736" y="637222"/>
            <a:ext cx="9768840" cy="1325563"/>
          </a:xfrm>
        </p:spPr>
        <p:txBody>
          <a:bodyPr/>
          <a:lstStyle/>
          <a:p>
            <a:r>
              <a:rPr lang="en-US" dirty="0" smtClean="0">
                <a:latin typeface="Arial Black" panose="020B0A04020102020204" pitchFamily="34" charset="0"/>
              </a:rPr>
              <a:t>SPACE AND TIME TRADEOFF STARTEGY:</a:t>
            </a:r>
            <a:endParaRPr lang="en-US" dirty="0">
              <a:latin typeface="Arial Black" panose="020B0A04020102020204" pitchFamily="34" charset="0"/>
            </a:endParaRPr>
          </a:p>
        </p:txBody>
      </p:sp>
      <p:sp>
        <p:nvSpPr>
          <p:cNvPr id="3" name="Content Placeholder 2"/>
          <p:cNvSpPr>
            <a:spLocks noGrp="1"/>
          </p:cNvSpPr>
          <p:nvPr>
            <p:ph idx="1"/>
          </p:nvPr>
        </p:nvSpPr>
        <p:spPr>
          <a:xfrm>
            <a:off x="755904" y="1962785"/>
            <a:ext cx="11069749" cy="1600200"/>
          </a:xfrm>
        </p:spPr>
        <p:txBody>
          <a:bodyPr>
            <a:normAutofit lnSpcReduction="10000"/>
          </a:bodyPr>
          <a:lstStyle/>
          <a:p>
            <a:pPr marL="0" indent="0">
              <a:buNone/>
            </a:pPr>
            <a:r>
              <a:rPr lang="en-US" dirty="0" smtClean="0">
                <a:latin typeface="Arial Black" panose="020B0A04020102020204" pitchFamily="34" charset="0"/>
              </a:rPr>
              <a:t/>
            </a:r>
            <a:br>
              <a:rPr lang="en-US" dirty="0" smtClean="0">
                <a:latin typeface="Arial Black" panose="020B0A04020102020204" pitchFamily="34" charset="0"/>
              </a:rPr>
            </a:br>
            <a:r>
              <a:rPr lang="en-US" dirty="0">
                <a:latin typeface="Arial Black" panose="020B0A04020102020204" pitchFamily="34" charset="0"/>
              </a:rPr>
              <a:t>A space-time tradeoff strategy refers to the concept of balancing the use of computational resources (space) and processing time in algorithm design. </a:t>
            </a:r>
          </a:p>
        </p:txBody>
      </p:sp>
      <p:sp>
        <p:nvSpPr>
          <p:cNvPr id="4" name="TextBox 3"/>
          <p:cNvSpPr txBox="1"/>
          <p:nvPr/>
        </p:nvSpPr>
        <p:spPr>
          <a:xfrm>
            <a:off x="1034210" y="5616142"/>
            <a:ext cx="4475284" cy="400110"/>
          </a:xfrm>
          <a:prstGeom prst="rect">
            <a:avLst/>
          </a:prstGeom>
          <a:noFill/>
        </p:spPr>
        <p:txBody>
          <a:bodyPr wrap="square" rtlCol="0">
            <a:spAutoFit/>
          </a:bodyPr>
          <a:lstStyle/>
          <a:p>
            <a:r>
              <a:rPr lang="en-US" sz="2000" b="1" dirty="0">
                <a:latin typeface="Arial Black" panose="020B0A04020102020204" pitchFamily="34" charset="0"/>
              </a:rPr>
              <a:t>Time-Optimized </a:t>
            </a:r>
            <a:r>
              <a:rPr lang="en-US" sz="2000" b="1" dirty="0" smtClean="0">
                <a:latin typeface="Arial Black" panose="020B0A04020102020204" pitchFamily="34" charset="0"/>
              </a:rPr>
              <a:t>Approach</a:t>
            </a:r>
            <a:endParaRPr lang="en-US" sz="2000" b="1" dirty="0">
              <a:latin typeface="Arial Black" panose="020B0A04020102020204" pitchFamily="34" charset="0"/>
            </a:endParaRPr>
          </a:p>
        </p:txBody>
      </p:sp>
      <p:sp>
        <p:nvSpPr>
          <p:cNvPr id="5" name="TextBox 4"/>
          <p:cNvSpPr txBox="1"/>
          <p:nvPr/>
        </p:nvSpPr>
        <p:spPr>
          <a:xfrm>
            <a:off x="7218483" y="5616142"/>
            <a:ext cx="4404947" cy="400110"/>
          </a:xfrm>
          <a:prstGeom prst="rect">
            <a:avLst/>
          </a:prstGeom>
          <a:noFill/>
        </p:spPr>
        <p:txBody>
          <a:bodyPr wrap="square" rtlCol="0">
            <a:spAutoFit/>
          </a:bodyPr>
          <a:lstStyle/>
          <a:p>
            <a:r>
              <a:rPr lang="en-US" sz="2000" b="1" dirty="0">
                <a:latin typeface="Arial Black" panose="020B0A04020102020204" pitchFamily="34" charset="0"/>
              </a:rPr>
              <a:t>Space-Optimized Approach </a:t>
            </a:r>
            <a:endParaRPr lang="en-US" sz="2000" dirty="0">
              <a:latin typeface="Arial Black" panose="020B0A04020102020204" pitchFamily="34" charset="0"/>
            </a:endParaRPr>
          </a:p>
        </p:txBody>
      </p:sp>
      <p:sp>
        <p:nvSpPr>
          <p:cNvPr id="6" name="TextBox 5"/>
          <p:cNvSpPr txBox="1"/>
          <p:nvPr/>
        </p:nvSpPr>
        <p:spPr>
          <a:xfrm>
            <a:off x="4413739" y="4281854"/>
            <a:ext cx="3147646" cy="461665"/>
          </a:xfrm>
          <a:prstGeom prst="rect">
            <a:avLst/>
          </a:prstGeom>
          <a:noFill/>
        </p:spPr>
        <p:txBody>
          <a:bodyPr wrap="square" rtlCol="0">
            <a:spAutoFit/>
          </a:bodyPr>
          <a:lstStyle/>
          <a:p>
            <a:r>
              <a:rPr lang="en-US" sz="2400" dirty="0" smtClean="0">
                <a:latin typeface="Arial Black" panose="020B0A04020102020204" pitchFamily="34" charset="0"/>
              </a:rPr>
              <a:t>2 APPROACHES</a:t>
            </a:r>
            <a:endParaRPr lang="en-US" sz="2400" dirty="0">
              <a:latin typeface="Arial Black" panose="020B0A04020102020204" pitchFamily="34" charset="0"/>
            </a:endParaRPr>
          </a:p>
        </p:txBody>
      </p:sp>
      <p:cxnSp>
        <p:nvCxnSpPr>
          <p:cNvPr id="8" name="Straight Arrow Connector 7"/>
          <p:cNvCxnSpPr/>
          <p:nvPr/>
        </p:nvCxnSpPr>
        <p:spPr>
          <a:xfrm flipH="1">
            <a:off x="3387436" y="4956464"/>
            <a:ext cx="1257300" cy="58189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7045036" y="4956463"/>
            <a:ext cx="1257300" cy="58189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78871866"/>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575239" y="1525252"/>
            <a:ext cx="5065052" cy="5841901"/>
          </a:xfrm>
          <a:prstGeom prst="rect">
            <a:avLst/>
          </a:prstGeom>
        </p:spPr>
      </p:pic>
      <p:pic>
        <p:nvPicPr>
          <p:cNvPr id="5" name="Picture 4"/>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7761981" y="0"/>
            <a:ext cx="6248458" cy="6858000"/>
          </a:xfrm>
          <a:prstGeom prst="rect">
            <a:avLst/>
          </a:prstGeom>
          <a:effectLst>
            <a:outerShdw blurRad="596900" dist="381000" dir="10980000" algn="tr" rotWithShape="0">
              <a:prstClr val="black">
                <a:alpha val="21000"/>
              </a:prstClr>
            </a:outerShdw>
          </a:effectLst>
        </p:spPr>
      </p:pic>
      <p:sp>
        <p:nvSpPr>
          <p:cNvPr id="2" name="Title 1"/>
          <p:cNvSpPr>
            <a:spLocks noGrp="1"/>
          </p:cNvSpPr>
          <p:nvPr>
            <p:ph type="title"/>
          </p:nvPr>
        </p:nvSpPr>
        <p:spPr>
          <a:xfrm>
            <a:off x="838200" y="712597"/>
            <a:ext cx="10515600" cy="1180211"/>
          </a:xfrm>
        </p:spPr>
        <p:txBody>
          <a:bodyPr>
            <a:normAutofit fontScale="90000"/>
          </a:bodyPr>
          <a:lstStyle/>
          <a:p>
            <a:r>
              <a:rPr lang="en-US" dirty="0" smtClean="0">
                <a:latin typeface="Arial Black" panose="020B0A04020102020204" pitchFamily="34" charset="0"/>
              </a:rPr>
              <a:t>BOYER MOORE STRING MATCHING</a:t>
            </a:r>
            <a:endParaRPr lang="en-US" dirty="0"/>
          </a:p>
        </p:txBody>
      </p:sp>
      <p:sp>
        <p:nvSpPr>
          <p:cNvPr id="3" name="Content Placeholder 2"/>
          <p:cNvSpPr>
            <a:spLocks noGrp="1"/>
          </p:cNvSpPr>
          <p:nvPr>
            <p:ph idx="1"/>
          </p:nvPr>
        </p:nvSpPr>
        <p:spPr>
          <a:xfrm>
            <a:off x="949078" y="2191395"/>
            <a:ext cx="7020749" cy="4215384"/>
          </a:xfrm>
        </p:spPr>
        <p:txBody>
          <a:bodyPr>
            <a:noAutofit/>
          </a:bodyPr>
          <a:lstStyle/>
          <a:p>
            <a:pPr>
              <a:lnSpc>
                <a:spcPct val="150000"/>
              </a:lnSpc>
            </a:pPr>
            <a:r>
              <a:rPr lang="en-US" sz="1800" dirty="0">
                <a:latin typeface="Arial Black" panose="020B0A04020102020204" pitchFamily="34" charset="0"/>
              </a:rPr>
              <a:t>Boyer-Moore string matching is an algorithm used to find occurrences of a pattern within a text. It works by scanning the text from left to right, comparing characters from the pattern to the corresponding characters in the text. The key idea is to skip as many characters as possible in the text, based on preprocessed information about the pattern.</a:t>
            </a:r>
          </a:p>
        </p:txBody>
      </p:sp>
    </p:spTree>
    <p:extLst>
      <p:ext uri="{BB962C8B-B14F-4D97-AF65-F5344CB8AC3E}">
        <p14:creationId xmlns:p14="http://schemas.microsoft.com/office/powerpoint/2010/main" val="853816375"/>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83997"/>
            <a:ext cx="10515600" cy="1180211"/>
          </a:xfrm>
        </p:spPr>
        <p:txBody>
          <a:bodyPr>
            <a:normAutofit fontScale="90000"/>
          </a:bodyPr>
          <a:lstStyle/>
          <a:p>
            <a:r>
              <a:rPr lang="en-US" dirty="0">
                <a:latin typeface="Arial Black" panose="020B0A04020102020204" pitchFamily="34" charset="0"/>
              </a:rPr>
              <a:t>Key components of the Boyer-Moore </a:t>
            </a:r>
            <a:r>
              <a:rPr lang="en-US" dirty="0" smtClean="0">
                <a:latin typeface="Arial Black" panose="020B0A04020102020204" pitchFamily="34" charset="0"/>
              </a:rPr>
              <a:t>algorithm:</a:t>
            </a:r>
            <a:endParaRPr lang="en-US" dirty="0">
              <a:latin typeface="Arial Black" panose="020B0A04020102020204" pitchFamily="34" charset="0"/>
            </a:endParaRPr>
          </a:p>
        </p:txBody>
      </p:sp>
      <p:sp>
        <p:nvSpPr>
          <p:cNvPr id="4" name="Content Placeholder 3"/>
          <p:cNvSpPr>
            <a:spLocks noGrp="1"/>
          </p:cNvSpPr>
          <p:nvPr>
            <p:ph idx="1"/>
          </p:nvPr>
        </p:nvSpPr>
        <p:spPr>
          <a:xfrm>
            <a:off x="1865082" y="2724908"/>
            <a:ext cx="4776216" cy="2461727"/>
          </a:xfrm>
        </p:spPr>
        <p:txBody>
          <a:bodyPr>
            <a:normAutofit/>
          </a:bodyPr>
          <a:lstStyle/>
          <a:p>
            <a:pPr marL="0" indent="0">
              <a:buNone/>
            </a:pPr>
            <a:r>
              <a:rPr lang="en-US" sz="2400" dirty="0" smtClean="0">
                <a:latin typeface="Arial Black" panose="020B0A04020102020204" pitchFamily="34" charset="0"/>
              </a:rPr>
              <a:t>It </a:t>
            </a:r>
            <a:r>
              <a:rPr lang="en-US" sz="2400" dirty="0">
                <a:latin typeface="Arial Black" panose="020B0A04020102020204" pitchFamily="34" charset="0"/>
              </a:rPr>
              <a:t>skips </a:t>
            </a:r>
            <a:r>
              <a:rPr lang="en-US" sz="2400" dirty="0" smtClean="0">
                <a:latin typeface="Arial Black" panose="020B0A04020102020204" pitchFamily="34" charset="0"/>
              </a:rPr>
              <a:t>ahead in the text by </a:t>
            </a:r>
            <a:r>
              <a:rPr lang="en-US" sz="2400" dirty="0">
                <a:latin typeface="Arial Black" panose="020B0A04020102020204" pitchFamily="34" charset="0"/>
              </a:rPr>
              <a:t>aligning the rightmost occurrence of the mismatched character in the pattern with the mismatched character in the text.</a:t>
            </a:r>
          </a:p>
        </p:txBody>
      </p:sp>
      <p:sp>
        <p:nvSpPr>
          <p:cNvPr id="5" name="Content Placeholder 3"/>
          <p:cNvSpPr txBox="1">
            <a:spLocks/>
          </p:cNvSpPr>
          <p:nvPr/>
        </p:nvSpPr>
        <p:spPr>
          <a:xfrm>
            <a:off x="6352968" y="2724908"/>
            <a:ext cx="4776216" cy="2884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smtClean="0">
                <a:latin typeface="Arial Black" panose="020B0A04020102020204" pitchFamily="34" charset="0"/>
              </a:rPr>
              <a:t>It </a:t>
            </a:r>
            <a:r>
              <a:rPr lang="en-US" sz="2400" dirty="0">
                <a:latin typeface="Arial Black" panose="020B0A04020102020204" pitchFamily="34" charset="0"/>
              </a:rPr>
              <a:t>considers the portion of the pattern that has matched successfully and attempts to skip ahead by finding another occurrence of that portion in the pattern.</a:t>
            </a:r>
          </a:p>
        </p:txBody>
      </p:sp>
      <p:sp>
        <p:nvSpPr>
          <p:cNvPr id="6" name="TextBox 5"/>
          <p:cNvSpPr txBox="1"/>
          <p:nvPr/>
        </p:nvSpPr>
        <p:spPr>
          <a:xfrm>
            <a:off x="1194818" y="1924689"/>
            <a:ext cx="4085492" cy="800219"/>
          </a:xfrm>
          <a:prstGeom prst="rect">
            <a:avLst/>
          </a:prstGeom>
          <a:noFill/>
        </p:spPr>
        <p:txBody>
          <a:bodyPr wrap="square" rtlCol="0">
            <a:spAutoFit/>
          </a:bodyPr>
          <a:lstStyle>
            <a:defPPr>
              <a:defRPr lang="en-US"/>
            </a:defPPr>
            <a:lvl1pPr>
              <a:defRPr b="1">
                <a:solidFill>
                  <a:srgbClr val="FF0000"/>
                </a:solidFill>
                <a:latin typeface="Arial Black" panose="020B0A04020102020204" pitchFamily="34" charset="0"/>
              </a:defRPr>
            </a:lvl1pPr>
          </a:lstStyle>
          <a:p>
            <a:r>
              <a:rPr lang="en-US" sz="2800" dirty="0"/>
              <a:t>Bad character rule: </a:t>
            </a:r>
          </a:p>
          <a:p>
            <a:endParaRPr lang="en-US" dirty="0"/>
          </a:p>
        </p:txBody>
      </p:sp>
      <p:sp>
        <p:nvSpPr>
          <p:cNvPr id="7" name="TextBox 6"/>
          <p:cNvSpPr txBox="1"/>
          <p:nvPr/>
        </p:nvSpPr>
        <p:spPr>
          <a:xfrm>
            <a:off x="5753101" y="1938290"/>
            <a:ext cx="4085492" cy="800219"/>
          </a:xfrm>
          <a:prstGeom prst="rect">
            <a:avLst/>
          </a:prstGeom>
          <a:noFill/>
        </p:spPr>
        <p:txBody>
          <a:bodyPr wrap="square" rtlCol="0">
            <a:spAutoFit/>
          </a:bodyPr>
          <a:lstStyle>
            <a:defPPr>
              <a:defRPr lang="en-US"/>
            </a:defPPr>
            <a:lvl1pPr>
              <a:defRPr b="1">
                <a:solidFill>
                  <a:srgbClr val="FF0000"/>
                </a:solidFill>
                <a:latin typeface="Arial Black" panose="020B0A04020102020204" pitchFamily="34" charset="0"/>
              </a:defRPr>
            </a:lvl1pPr>
          </a:lstStyle>
          <a:p>
            <a:r>
              <a:rPr lang="en-US" sz="2800" dirty="0">
                <a:solidFill>
                  <a:srgbClr val="92D050"/>
                </a:solidFill>
              </a:rPr>
              <a:t>Good suffix rule: </a:t>
            </a:r>
          </a:p>
          <a:p>
            <a:endParaRPr lang="en-US" dirty="0"/>
          </a:p>
        </p:txBody>
      </p:sp>
      <p:cxnSp>
        <p:nvCxnSpPr>
          <p:cNvPr id="9" name="Straight Connector 8"/>
          <p:cNvCxnSpPr/>
          <p:nvPr/>
        </p:nvCxnSpPr>
        <p:spPr>
          <a:xfrm>
            <a:off x="5586193" y="1828800"/>
            <a:ext cx="0" cy="712177"/>
          </a:xfrm>
          <a:prstGeom prst="line">
            <a:avLst/>
          </a:prstGeom>
          <a:ln>
            <a:solidFill>
              <a:schemeClr val="tx1"/>
            </a:solidFill>
          </a:ln>
        </p:spPr>
        <p:style>
          <a:lnRef idx="3">
            <a:schemeClr val="dk1"/>
          </a:lnRef>
          <a:fillRef idx="0">
            <a:schemeClr val="dk1"/>
          </a:fillRef>
          <a:effectRef idx="2">
            <a:schemeClr val="dk1"/>
          </a:effectRef>
          <a:fontRef idx="minor">
            <a:schemeClr val="tx1"/>
          </a:fontRef>
        </p:style>
      </p:cxnSp>
      <p:cxnSp>
        <p:nvCxnSpPr>
          <p:cNvPr id="11" name="Straight Connector 10"/>
          <p:cNvCxnSpPr/>
          <p:nvPr/>
        </p:nvCxnSpPr>
        <p:spPr>
          <a:xfrm>
            <a:off x="5583115" y="2540977"/>
            <a:ext cx="725893" cy="0"/>
          </a:xfrm>
          <a:prstGeom prst="line">
            <a:avLst/>
          </a:prstGeom>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6309008" y="2540977"/>
            <a:ext cx="0" cy="3068515"/>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5" name="Straight Connector 14"/>
          <p:cNvCxnSpPr/>
          <p:nvPr/>
        </p:nvCxnSpPr>
        <p:spPr>
          <a:xfrm flipH="1">
            <a:off x="773724" y="1828800"/>
            <a:ext cx="4809391" cy="1"/>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1" name="Straight Connector 20"/>
          <p:cNvCxnSpPr/>
          <p:nvPr/>
        </p:nvCxnSpPr>
        <p:spPr>
          <a:xfrm>
            <a:off x="5583115" y="1828799"/>
            <a:ext cx="4809391" cy="1"/>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2" name="Straight Connector 21"/>
          <p:cNvCxnSpPr/>
          <p:nvPr/>
        </p:nvCxnSpPr>
        <p:spPr>
          <a:xfrm>
            <a:off x="1142267" y="1828800"/>
            <a:ext cx="0" cy="712177"/>
          </a:xfrm>
          <a:prstGeom prst="line">
            <a:avLst/>
          </a:prstGeom>
          <a:ln>
            <a:solidFill>
              <a:schemeClr val="tx1"/>
            </a:solidFill>
          </a:ln>
        </p:spPr>
        <p:style>
          <a:lnRef idx="3">
            <a:schemeClr val="dk1"/>
          </a:lnRef>
          <a:fillRef idx="0">
            <a:schemeClr val="dk1"/>
          </a:fillRef>
          <a:effectRef idx="2">
            <a:schemeClr val="dk1"/>
          </a:effectRef>
          <a:fontRef idx="minor">
            <a:schemeClr val="tx1"/>
          </a:fontRef>
        </p:style>
      </p:cxnSp>
      <p:cxnSp>
        <p:nvCxnSpPr>
          <p:cNvPr id="23" name="Straight Connector 22"/>
          <p:cNvCxnSpPr/>
          <p:nvPr/>
        </p:nvCxnSpPr>
        <p:spPr>
          <a:xfrm>
            <a:off x="1139189" y="2540977"/>
            <a:ext cx="725893" cy="0"/>
          </a:xfrm>
          <a:prstGeom prst="line">
            <a:avLst/>
          </a:prstGeom>
        </p:spPr>
        <p:style>
          <a:lnRef idx="3">
            <a:schemeClr val="dk1"/>
          </a:lnRef>
          <a:fillRef idx="0">
            <a:schemeClr val="dk1"/>
          </a:fillRef>
          <a:effectRef idx="2">
            <a:schemeClr val="dk1"/>
          </a:effectRef>
          <a:fontRef idx="minor">
            <a:schemeClr val="tx1"/>
          </a:fontRef>
        </p:style>
      </p:cxnSp>
      <p:cxnSp>
        <p:nvCxnSpPr>
          <p:cNvPr id="24" name="Straight Connector 23"/>
          <p:cNvCxnSpPr/>
          <p:nvPr/>
        </p:nvCxnSpPr>
        <p:spPr>
          <a:xfrm>
            <a:off x="1865082" y="2540977"/>
            <a:ext cx="0" cy="3068515"/>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729038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300"/>
                                        <p:tgtEl>
                                          <p:spTgt spid="15"/>
                                        </p:tgtEl>
                                      </p:cBhvr>
                                    </p:animEffect>
                                  </p:childTnLst>
                                </p:cTn>
                              </p:par>
                            </p:childTnLst>
                          </p:cTn>
                        </p:par>
                        <p:par>
                          <p:cTn id="8" fill="hold">
                            <p:stCondLst>
                              <p:cond delay="300"/>
                            </p:stCondLst>
                            <p:childTnLst>
                              <p:par>
                                <p:cTn id="9" presetID="22" presetClass="entr" presetSubtype="1"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up)">
                                      <p:cBhvr>
                                        <p:cTn id="11" dur="300"/>
                                        <p:tgtEl>
                                          <p:spTgt spid="22"/>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left)">
                                      <p:cBhvr>
                                        <p:cTn id="14" dur="300"/>
                                        <p:tgtEl>
                                          <p:spTgt spid="6"/>
                                        </p:tgtEl>
                                      </p:cBhvr>
                                    </p:animEffect>
                                  </p:childTnLst>
                                </p:cTn>
                              </p:par>
                            </p:childTnLst>
                          </p:cTn>
                        </p:par>
                        <p:par>
                          <p:cTn id="15" fill="hold">
                            <p:stCondLst>
                              <p:cond delay="600"/>
                            </p:stCondLst>
                            <p:childTnLst>
                              <p:par>
                                <p:cTn id="16" presetID="22" presetClass="entr" presetSubtype="8"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left)">
                                      <p:cBhvr>
                                        <p:cTn id="18" dur="300"/>
                                        <p:tgtEl>
                                          <p:spTgt spid="23"/>
                                        </p:tgtEl>
                                      </p:cBhvr>
                                    </p:animEffect>
                                  </p:childTnLst>
                                </p:cTn>
                              </p:par>
                            </p:childTnLst>
                          </p:cTn>
                        </p:par>
                        <p:par>
                          <p:cTn id="19" fill="hold">
                            <p:stCondLst>
                              <p:cond delay="900"/>
                            </p:stCondLst>
                            <p:childTnLst>
                              <p:par>
                                <p:cTn id="20" presetID="22" presetClass="entr" presetSubtype="1" fill="hold" nodeType="after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wipe(up)">
                                      <p:cBhvr>
                                        <p:cTn id="22" dur="300"/>
                                        <p:tgtEl>
                                          <p:spTgt spid="24"/>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Effect transition="in" filter="wipe(up)">
                                      <p:cBhvr>
                                        <p:cTn id="25" dur="300"/>
                                        <p:tgtEl>
                                          <p:spTgt spid="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wipe(left)">
                                      <p:cBhvr>
                                        <p:cTn id="30" dur="300"/>
                                        <p:tgtEl>
                                          <p:spTgt spid="21"/>
                                        </p:tgtEl>
                                      </p:cBhvr>
                                    </p:animEffect>
                                  </p:childTnLst>
                                </p:cTn>
                              </p:par>
                            </p:childTnLst>
                          </p:cTn>
                        </p:par>
                        <p:par>
                          <p:cTn id="31" fill="hold">
                            <p:stCondLst>
                              <p:cond delay="300"/>
                            </p:stCondLst>
                            <p:childTnLst>
                              <p:par>
                                <p:cTn id="32" presetID="22" presetClass="entr" presetSubtype="1" fill="hold"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wipe(up)">
                                      <p:cBhvr>
                                        <p:cTn id="34" dur="300"/>
                                        <p:tgtEl>
                                          <p:spTgt spid="9"/>
                                        </p:tgtEl>
                                      </p:cBhvr>
                                    </p:animEffect>
                                  </p:childTnLst>
                                </p:cTn>
                              </p:par>
                            </p:childTnLst>
                          </p:cTn>
                        </p:par>
                        <p:par>
                          <p:cTn id="35" fill="hold">
                            <p:stCondLst>
                              <p:cond delay="600"/>
                            </p:stCondLst>
                            <p:childTnLst>
                              <p:par>
                                <p:cTn id="36" presetID="22" presetClass="entr" presetSubtype="8" fill="hold"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300"/>
                                        <p:tgtEl>
                                          <p:spTgt spid="11"/>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300"/>
                                        <p:tgtEl>
                                          <p:spTgt spid="7"/>
                                        </p:tgtEl>
                                      </p:cBhvr>
                                    </p:animEffect>
                                  </p:childTnLst>
                                </p:cTn>
                              </p:par>
                            </p:childTnLst>
                          </p:cTn>
                        </p:par>
                        <p:par>
                          <p:cTn id="42" fill="hold">
                            <p:stCondLst>
                              <p:cond delay="900"/>
                            </p:stCondLst>
                            <p:childTnLst>
                              <p:par>
                                <p:cTn id="43" presetID="22" presetClass="entr" presetSubtype="1"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wipe(up)">
                                      <p:cBhvr>
                                        <p:cTn id="45" dur="300"/>
                                        <p:tgtEl>
                                          <p:spTgt spid="13"/>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wipe(up)">
                                      <p:cBhvr>
                                        <p:cTn id="48" dur="3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nvSpPr>
        <p:spPr>
          <a:xfrm>
            <a:off x="0" y="1"/>
            <a:ext cx="12192000" cy="6858000"/>
          </a:xfrm>
          <a:prstGeom prst="triangle">
            <a:avLst>
              <a:gd name="adj" fmla="val 100000"/>
            </a:avLst>
          </a:prstGeom>
          <a:solidFill>
            <a:schemeClr val="bg1">
              <a:lumMod val="8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p:cNvSpPr txBox="1"/>
          <p:nvPr/>
        </p:nvSpPr>
        <p:spPr>
          <a:xfrm>
            <a:off x="93517" y="1564562"/>
            <a:ext cx="1672937" cy="461665"/>
          </a:xfrm>
          <a:prstGeom prst="rect">
            <a:avLst/>
          </a:prstGeom>
          <a:noFill/>
        </p:spPr>
        <p:txBody>
          <a:bodyPr wrap="square" rtlCol="0">
            <a:spAutoFit/>
          </a:bodyPr>
          <a:lstStyle/>
          <a:p>
            <a:r>
              <a:rPr lang="en-US" sz="2400" dirty="0" smtClean="0">
                <a:latin typeface="Arial Black" panose="020B0A04020102020204" pitchFamily="34" charset="0"/>
              </a:rPr>
              <a:t>INPUT</a:t>
            </a:r>
            <a:r>
              <a:rPr lang="en-US" sz="2000" dirty="0" smtClean="0">
                <a:latin typeface="Arial Black" panose="020B0A04020102020204" pitchFamily="34" charset="0"/>
              </a:rPr>
              <a:t>:</a:t>
            </a:r>
            <a:endParaRPr lang="en-US" sz="2000" dirty="0">
              <a:latin typeface="Arial Black" panose="020B0A04020102020204" pitchFamily="34" charset="0"/>
            </a:endParaRPr>
          </a:p>
        </p:txBody>
      </p:sp>
      <p:sp>
        <p:nvSpPr>
          <p:cNvPr id="7" name="TextBox 6"/>
          <p:cNvSpPr txBox="1"/>
          <p:nvPr/>
        </p:nvSpPr>
        <p:spPr>
          <a:xfrm>
            <a:off x="93516" y="3034874"/>
            <a:ext cx="2057402" cy="461665"/>
          </a:xfrm>
          <a:prstGeom prst="rect">
            <a:avLst/>
          </a:prstGeom>
          <a:noFill/>
        </p:spPr>
        <p:txBody>
          <a:bodyPr wrap="square" rtlCol="0">
            <a:spAutoFit/>
          </a:bodyPr>
          <a:lstStyle/>
          <a:p>
            <a:r>
              <a:rPr lang="en-US" sz="2400" dirty="0" smtClean="0">
                <a:latin typeface="Arial Black" panose="020B0A04020102020204" pitchFamily="34" charset="0"/>
              </a:rPr>
              <a:t>PATTERN</a:t>
            </a:r>
            <a:r>
              <a:rPr lang="en-US" sz="2000" dirty="0" smtClean="0">
                <a:latin typeface="Arial Black" panose="020B0A04020102020204" pitchFamily="34" charset="0"/>
              </a:rPr>
              <a:t>:</a:t>
            </a:r>
            <a:endParaRPr lang="en-US" sz="2000" dirty="0">
              <a:latin typeface="Arial Black" panose="020B0A04020102020204" pitchFamily="34" charset="0"/>
            </a:endParaRPr>
          </a:p>
        </p:txBody>
      </p:sp>
      <p:sp>
        <p:nvSpPr>
          <p:cNvPr id="9" name="TextBox 8"/>
          <p:cNvSpPr txBox="1"/>
          <p:nvPr/>
        </p:nvSpPr>
        <p:spPr>
          <a:xfrm>
            <a:off x="93516" y="4546752"/>
            <a:ext cx="4270666" cy="461665"/>
          </a:xfrm>
          <a:prstGeom prst="rect">
            <a:avLst/>
          </a:prstGeom>
          <a:noFill/>
        </p:spPr>
        <p:txBody>
          <a:bodyPr wrap="square" rtlCol="0">
            <a:spAutoFit/>
          </a:bodyPr>
          <a:lstStyle/>
          <a:p>
            <a:r>
              <a:rPr lang="en-US" sz="2400" dirty="0" smtClean="0">
                <a:latin typeface="Arial Black" panose="020B0A04020102020204" pitchFamily="34" charset="0"/>
              </a:rPr>
              <a:t>BAD MATCH TABLE:</a:t>
            </a:r>
            <a:endParaRPr lang="en-US" sz="2000" dirty="0">
              <a:latin typeface="Arial Black" panose="020B0A04020102020204" pitchFamily="34"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1264250647"/>
              </p:ext>
            </p:extLst>
          </p:nvPr>
        </p:nvGraphicFramePr>
        <p:xfrm>
          <a:off x="3785173" y="4484403"/>
          <a:ext cx="1838165" cy="1036320"/>
        </p:xfrm>
        <a:graphic>
          <a:graphicData uri="http://schemas.openxmlformats.org/drawingml/2006/table">
            <a:tbl>
              <a:tblPr firstRow="1" bandRow="1">
                <a:tableStyleId>{073A0DAA-6AF3-43AB-8588-CEC1D06C72B9}</a:tableStyleId>
              </a:tblPr>
              <a:tblGrid>
                <a:gridCol w="367633">
                  <a:extLst>
                    <a:ext uri="{9D8B030D-6E8A-4147-A177-3AD203B41FA5}">
                      <a16:colId xmlns:a16="http://schemas.microsoft.com/office/drawing/2014/main" val="2466136426"/>
                    </a:ext>
                  </a:extLst>
                </a:gridCol>
                <a:gridCol w="367633">
                  <a:extLst>
                    <a:ext uri="{9D8B030D-6E8A-4147-A177-3AD203B41FA5}">
                      <a16:colId xmlns:a16="http://schemas.microsoft.com/office/drawing/2014/main" val="1365236076"/>
                    </a:ext>
                  </a:extLst>
                </a:gridCol>
                <a:gridCol w="367633">
                  <a:extLst>
                    <a:ext uri="{9D8B030D-6E8A-4147-A177-3AD203B41FA5}">
                      <a16:colId xmlns:a16="http://schemas.microsoft.com/office/drawing/2014/main" val="1842552343"/>
                    </a:ext>
                  </a:extLst>
                </a:gridCol>
                <a:gridCol w="367633">
                  <a:extLst>
                    <a:ext uri="{9D8B030D-6E8A-4147-A177-3AD203B41FA5}">
                      <a16:colId xmlns:a16="http://schemas.microsoft.com/office/drawing/2014/main" val="3181357929"/>
                    </a:ext>
                  </a:extLst>
                </a:gridCol>
                <a:gridCol w="367633">
                  <a:extLst>
                    <a:ext uri="{9D8B030D-6E8A-4147-A177-3AD203B41FA5}">
                      <a16:colId xmlns:a16="http://schemas.microsoft.com/office/drawing/2014/main" val="3305907359"/>
                    </a:ext>
                  </a:extLst>
                </a:gridCol>
              </a:tblGrid>
              <a:tr h="506462">
                <a:tc>
                  <a:txBody>
                    <a:bodyPr/>
                    <a:lstStyle/>
                    <a:p>
                      <a:pPr algn="ctr"/>
                      <a:r>
                        <a:rPr lang="en-US" sz="2800" dirty="0" smtClean="0"/>
                        <a:t>G</a:t>
                      </a:r>
                      <a:endParaRPr lang="en-US" sz="2800" dirty="0"/>
                    </a:p>
                  </a:txBody>
                  <a:tcPr/>
                </a:tc>
                <a:tc>
                  <a:txBody>
                    <a:bodyPr/>
                    <a:lstStyle/>
                    <a:p>
                      <a:pPr algn="ctr"/>
                      <a:r>
                        <a:rPr lang="en-US" sz="2800" dirty="0" smtClean="0"/>
                        <a:t>T</a:t>
                      </a:r>
                      <a:endParaRPr lang="en-US" sz="2800" dirty="0"/>
                    </a:p>
                  </a:txBody>
                  <a:tcPr/>
                </a:tc>
                <a:tc>
                  <a:txBody>
                    <a:bodyPr/>
                    <a:lstStyle/>
                    <a:p>
                      <a:pPr algn="ctr"/>
                      <a:r>
                        <a:rPr lang="en-US" sz="2800" dirty="0" smtClean="0"/>
                        <a:t>A</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a:t>
                      </a:r>
                      <a:endParaRPr lang="en-US" sz="2800" dirty="0"/>
                    </a:p>
                  </a:txBody>
                  <a:tcPr/>
                </a:tc>
                <a:extLst>
                  <a:ext uri="{0D108BD9-81ED-4DB2-BD59-A6C34878D82A}">
                    <a16:rowId xmlns:a16="http://schemas.microsoft.com/office/drawing/2014/main" val="3376228011"/>
                  </a:ext>
                </a:extLst>
              </a:tr>
              <a:tr h="506462">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extLst>
                  <a:ext uri="{0D108BD9-81ED-4DB2-BD59-A6C34878D82A}">
                    <a16:rowId xmlns:a16="http://schemas.microsoft.com/office/drawing/2014/main" val="3982796341"/>
                  </a:ext>
                </a:extLst>
              </a:tr>
            </a:tbl>
          </a:graphicData>
        </a:graphic>
      </p:graphicFrame>
      <p:sp>
        <p:nvSpPr>
          <p:cNvPr id="12" name="TextBox 11"/>
          <p:cNvSpPr txBox="1"/>
          <p:nvPr/>
        </p:nvSpPr>
        <p:spPr>
          <a:xfrm>
            <a:off x="8747841" y="2399307"/>
            <a:ext cx="3084784" cy="400110"/>
          </a:xfrm>
          <a:prstGeom prst="rect">
            <a:avLst/>
          </a:prstGeom>
          <a:noFill/>
        </p:spPr>
        <p:txBody>
          <a:bodyPr wrap="square" rtlCol="0">
            <a:spAutoFit/>
          </a:bodyPr>
          <a:lstStyle/>
          <a:p>
            <a:r>
              <a:rPr lang="en-US" sz="2000" b="1" dirty="0" smtClean="0">
                <a:latin typeface="Arial Black" panose="020B0A04020102020204" pitchFamily="34" charset="0"/>
              </a:rPr>
              <a:t>G</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-0  - 1 )</a:t>
            </a:r>
            <a:endParaRPr lang="en-US" sz="2000" b="1" dirty="0">
              <a:latin typeface="Arial Black" panose="020B0A04020102020204" pitchFamily="34" charset="0"/>
            </a:endParaRPr>
          </a:p>
        </p:txBody>
      </p:sp>
      <p:sp>
        <p:nvSpPr>
          <p:cNvPr id="13" name="TextBox 12"/>
          <p:cNvSpPr txBox="1"/>
          <p:nvPr/>
        </p:nvSpPr>
        <p:spPr>
          <a:xfrm>
            <a:off x="8782566" y="2599362"/>
            <a:ext cx="3084784" cy="400110"/>
          </a:xfrm>
          <a:prstGeom prst="rect">
            <a:avLst/>
          </a:prstGeom>
          <a:noFill/>
        </p:spPr>
        <p:txBody>
          <a:bodyPr wrap="square" rtlCol="0">
            <a:spAutoFit/>
          </a:bodyPr>
          <a:lstStyle/>
          <a:p>
            <a:r>
              <a:rPr lang="en-US" sz="2000" b="1" dirty="0">
                <a:latin typeface="Arial Black" panose="020B0A04020102020204" pitchFamily="34" charset="0"/>
              </a:rPr>
              <a:t>T</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-1  - 1 )</a:t>
            </a:r>
            <a:endParaRPr lang="en-US" sz="2000" b="1" dirty="0">
              <a:latin typeface="Arial Black" panose="020B0A04020102020204" pitchFamily="34" charset="0"/>
            </a:endParaRPr>
          </a:p>
        </p:txBody>
      </p:sp>
      <p:sp>
        <p:nvSpPr>
          <p:cNvPr id="14" name="TextBox 13"/>
          <p:cNvSpPr txBox="1"/>
          <p:nvPr/>
        </p:nvSpPr>
        <p:spPr>
          <a:xfrm>
            <a:off x="8770991" y="2799417"/>
            <a:ext cx="3084784" cy="400110"/>
          </a:xfrm>
          <a:prstGeom prst="rect">
            <a:avLst/>
          </a:prstGeom>
          <a:noFill/>
        </p:spPr>
        <p:txBody>
          <a:bodyPr wrap="square" rtlCol="0">
            <a:spAutoFit/>
          </a:bodyPr>
          <a:lstStyle/>
          <a:p>
            <a:r>
              <a:rPr lang="en-US" sz="2000" b="1" dirty="0">
                <a:latin typeface="Arial Black" panose="020B0A04020102020204" pitchFamily="34" charset="0"/>
              </a:rPr>
              <a:t>A</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-2  - 1 )</a:t>
            </a:r>
            <a:endParaRPr lang="en-US" sz="2000" b="1" dirty="0">
              <a:latin typeface="Arial Black" panose="020B0A04020102020204" pitchFamily="34" charset="0"/>
            </a:endParaRPr>
          </a:p>
        </p:txBody>
      </p:sp>
      <p:sp>
        <p:nvSpPr>
          <p:cNvPr id="15" name="TextBox 14"/>
          <p:cNvSpPr txBox="1"/>
          <p:nvPr/>
        </p:nvSpPr>
        <p:spPr>
          <a:xfrm>
            <a:off x="8757048" y="2987897"/>
            <a:ext cx="3084784" cy="400110"/>
          </a:xfrm>
          <a:prstGeom prst="rect">
            <a:avLst/>
          </a:prstGeom>
          <a:noFill/>
        </p:spPr>
        <p:txBody>
          <a:bodyPr wrap="square" rtlCol="0">
            <a:spAutoFit/>
          </a:bodyPr>
          <a:lstStyle/>
          <a:p>
            <a:r>
              <a:rPr lang="en-US" sz="2000" b="1" dirty="0">
                <a:latin typeface="Arial Black" panose="020B0A04020102020204" pitchFamily="34" charset="0"/>
              </a:rPr>
              <a:t>G</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-3  - 1 )</a:t>
            </a:r>
            <a:endParaRPr lang="en-US" sz="2000" b="1" dirty="0">
              <a:latin typeface="Arial Black" panose="020B0A04020102020204" pitchFamily="34" charset="0"/>
            </a:endParaRPr>
          </a:p>
        </p:txBody>
      </p:sp>
      <p:sp>
        <p:nvSpPr>
          <p:cNvPr id="16" name="TextBox 15"/>
          <p:cNvSpPr txBox="1"/>
          <p:nvPr/>
        </p:nvSpPr>
        <p:spPr>
          <a:xfrm>
            <a:off x="8770991" y="3193112"/>
            <a:ext cx="3084784" cy="400110"/>
          </a:xfrm>
          <a:prstGeom prst="rect">
            <a:avLst/>
          </a:prstGeom>
          <a:noFill/>
        </p:spPr>
        <p:txBody>
          <a:bodyPr wrap="square" rtlCol="0">
            <a:spAutoFit/>
          </a:bodyPr>
          <a:lstStyle/>
          <a:p>
            <a:r>
              <a:rPr lang="en-US" sz="2000" b="1" dirty="0">
                <a:latin typeface="Arial Black" panose="020B0A04020102020204" pitchFamily="34" charset="0"/>
              </a:rPr>
              <a:t>C</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-4  - 1 )</a:t>
            </a:r>
            <a:endParaRPr lang="en-US" sz="2000" b="1" dirty="0">
              <a:latin typeface="Arial Black" panose="020B0A04020102020204" pitchFamily="34" charset="0"/>
            </a:endParaRPr>
          </a:p>
        </p:txBody>
      </p:sp>
      <p:sp>
        <p:nvSpPr>
          <p:cNvPr id="17" name="TextBox 16"/>
          <p:cNvSpPr txBox="1"/>
          <p:nvPr/>
        </p:nvSpPr>
        <p:spPr>
          <a:xfrm>
            <a:off x="8760600" y="3390486"/>
            <a:ext cx="3084784" cy="400110"/>
          </a:xfrm>
          <a:prstGeom prst="rect">
            <a:avLst/>
          </a:prstGeom>
          <a:noFill/>
        </p:spPr>
        <p:txBody>
          <a:bodyPr wrap="square" rtlCol="0">
            <a:spAutoFit/>
          </a:bodyPr>
          <a:lstStyle/>
          <a:p>
            <a:r>
              <a:rPr lang="en-US" sz="2000" b="1" dirty="0">
                <a:latin typeface="Arial Black" panose="020B0A04020102020204" pitchFamily="34" charset="0"/>
              </a:rPr>
              <a:t>G</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-5  - 1 )</a:t>
            </a:r>
            <a:endParaRPr lang="en-US" sz="2000" b="1" dirty="0">
              <a:latin typeface="Arial Black" panose="020B0A04020102020204" pitchFamily="34" charset="0"/>
            </a:endParaRPr>
          </a:p>
        </p:txBody>
      </p:sp>
      <p:sp>
        <p:nvSpPr>
          <p:cNvPr id="18" name="TextBox 17"/>
          <p:cNvSpPr txBox="1"/>
          <p:nvPr/>
        </p:nvSpPr>
        <p:spPr>
          <a:xfrm>
            <a:off x="8759416" y="3585783"/>
            <a:ext cx="3084784" cy="400110"/>
          </a:xfrm>
          <a:prstGeom prst="rect">
            <a:avLst/>
          </a:prstGeom>
          <a:noFill/>
        </p:spPr>
        <p:txBody>
          <a:bodyPr wrap="square" rtlCol="0">
            <a:spAutoFit/>
          </a:bodyPr>
          <a:lstStyle/>
          <a:p>
            <a:r>
              <a:rPr lang="en-US" sz="2000" b="1" dirty="0" smtClean="0">
                <a:latin typeface="Arial Black" panose="020B0A04020102020204" pitchFamily="34" charset="0"/>
              </a:rPr>
              <a:t>G</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a:t>
            </a:r>
            <a:r>
              <a:rPr lang="en-US" sz="2000" b="1" dirty="0" smtClean="0">
                <a:latin typeface="Arial Black" panose="020B0A04020102020204" pitchFamily="34" charset="0"/>
              </a:rPr>
              <a:t>-6  - 1 )</a:t>
            </a:r>
            <a:endParaRPr lang="en-US" sz="2000" b="1" dirty="0">
              <a:latin typeface="Arial Black" panose="020B0A04020102020204" pitchFamily="34" charset="0"/>
            </a:endParaRPr>
          </a:p>
        </p:txBody>
      </p:sp>
      <p:sp>
        <p:nvSpPr>
          <p:cNvPr id="27" name="Rectangle 26"/>
          <p:cNvSpPr/>
          <p:nvPr/>
        </p:nvSpPr>
        <p:spPr>
          <a:xfrm>
            <a:off x="3186216" y="399944"/>
            <a:ext cx="5779339" cy="769441"/>
          </a:xfrm>
          <a:prstGeom prst="rect">
            <a:avLst/>
          </a:prstGeom>
        </p:spPr>
        <p:txBody>
          <a:bodyPr wrap="none">
            <a:spAutoFit/>
          </a:bodyPr>
          <a:lstStyle/>
          <a:p>
            <a:r>
              <a:rPr lang="en-US" sz="4400" dirty="0" smtClean="0">
                <a:latin typeface="Arial Black" panose="020B0A04020102020204" pitchFamily="34" charset="0"/>
              </a:rPr>
              <a:t>BAD-SHIFT TABLE</a:t>
            </a:r>
            <a:endParaRPr lang="en-US" sz="4400" dirty="0">
              <a:latin typeface="Arial Black" panose="020B0A04020102020204" pitchFamily="34" charset="0"/>
            </a:endParaRPr>
          </a:p>
        </p:txBody>
      </p:sp>
      <p:sp>
        <p:nvSpPr>
          <p:cNvPr id="28" name="Rectangle 2"/>
          <p:cNvSpPr>
            <a:spLocks noChangeArrowheads="1"/>
          </p:cNvSpPr>
          <p:nvPr/>
        </p:nvSpPr>
        <p:spPr bwMode="auto">
          <a:xfrm>
            <a:off x="5385978" y="2546204"/>
            <a:ext cx="7708477" cy="4001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NO_OF_CHARS =</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00B050"/>
                </a:solidFill>
                <a:effectLst/>
                <a:latin typeface="Consolas" panose="020B0609020204030204" pitchFamily="49" charset="0"/>
              </a:rPr>
              <a:t>256</a:t>
            </a:r>
            <a:endParaRPr kumimoji="0" lang="en-US" altLang="en-US" sz="36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err="1" smtClean="0">
                <a:ln>
                  <a:noFill/>
                </a:ln>
                <a:solidFill>
                  <a:srgbClr val="FF0000"/>
                </a:solidFill>
                <a:effectLst/>
                <a:latin typeface="Consolas" panose="020B0609020204030204" pitchFamily="49" charset="0"/>
              </a:rPr>
              <a:t>def</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badCharHeuristic</a:t>
            </a:r>
            <a:r>
              <a:rPr kumimoji="0" lang="en-US" altLang="en-US" sz="2000" b="1" i="0" u="none" strike="noStrike" cap="none" normalizeH="0" baseline="0" dirty="0" smtClean="0">
                <a:ln>
                  <a:noFill/>
                </a:ln>
                <a:effectLst/>
                <a:latin typeface="Consolas" panose="020B0609020204030204" pitchFamily="49" charset="0"/>
              </a:rPr>
              <a:t>(string, size):</a:t>
            </a:r>
            <a:endParaRPr kumimoji="0" lang="en-US" altLang="en-US" sz="12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002060"/>
                </a:solidFill>
                <a:effectLst/>
                <a:latin typeface="Consolas" panose="020B0609020204030204" pitchFamily="49" charset="0"/>
              </a:rPr>
              <a:t>'''</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The preprocessing function for</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Boyer Moore's bad character heuristic</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a:t>
            </a:r>
            <a:endParaRPr kumimoji="0" lang="en-US" altLang="en-US" sz="36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 Initialize all occurrence as -1</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badChar</a:t>
            </a: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FF0000"/>
                </a:solidFill>
                <a:effectLst/>
                <a:latin typeface="Consolas" panose="020B0609020204030204" pitchFamily="49" charset="0"/>
              </a:rPr>
              <a:t>=</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effectLst/>
                <a:latin typeface="Consolas" panose="020B0609020204030204" pitchFamily="49" charset="0"/>
              </a:rPr>
              <a:t>[</a:t>
            </a:r>
            <a:r>
              <a:rPr kumimoji="0" lang="en-US" altLang="en-US" sz="2000" b="1" i="0" u="none" strike="noStrike" cap="none" normalizeH="0" baseline="0" dirty="0" smtClean="0">
                <a:ln>
                  <a:noFill/>
                </a:ln>
                <a:solidFill>
                  <a:srgbClr val="FF0000"/>
                </a:solidFill>
                <a:effectLst/>
                <a:latin typeface="Consolas" panose="020B0609020204030204" pitchFamily="49" charset="0"/>
              </a:rPr>
              <a:t>-</a:t>
            </a:r>
            <a:r>
              <a:rPr kumimoji="0" lang="en-US" altLang="en-US" sz="2000" b="1" i="0" u="none" strike="noStrike" cap="none" normalizeH="0" baseline="0" dirty="0" smtClean="0">
                <a:ln>
                  <a:noFill/>
                </a:ln>
                <a:solidFill>
                  <a:srgbClr val="00B050"/>
                </a:solidFill>
                <a:effectLst/>
                <a:latin typeface="Consolas" panose="020B0609020204030204" pitchFamily="49" charset="0"/>
              </a:rPr>
              <a:t>1</a:t>
            </a:r>
            <a:r>
              <a:rPr kumimoji="0" lang="en-US" altLang="en-US" sz="2000" b="1" i="0" u="none" strike="noStrike" cap="none" normalizeH="0" baseline="0" dirty="0" smtClean="0">
                <a:ln>
                  <a:noFill/>
                </a:ln>
                <a:effectLst/>
                <a:latin typeface="Consolas" panose="020B0609020204030204" pitchFamily="49" charset="0"/>
              </a:rPr>
              <a:t>]</a:t>
            </a:r>
            <a:r>
              <a:rPr kumimoji="0" lang="en-US" altLang="en-US" sz="2000" b="1" i="0" u="none" strike="noStrike" cap="none" normalizeH="0" baseline="0" dirty="0" smtClean="0">
                <a:ln>
                  <a:noFill/>
                </a:ln>
                <a:solidFill>
                  <a:srgbClr val="FF0000"/>
                </a:solidFill>
                <a:effectLst/>
                <a:latin typeface="Consolas" panose="020B0609020204030204" pitchFamily="49" charset="0"/>
              </a:rPr>
              <a:t>*</a:t>
            </a:r>
            <a:r>
              <a:rPr kumimoji="0" lang="en-US" altLang="en-US" sz="2000" b="1" i="0" u="none" strike="noStrike" cap="none" normalizeH="0" baseline="0" dirty="0" smtClean="0">
                <a:ln>
                  <a:noFill/>
                </a:ln>
                <a:effectLst/>
                <a:latin typeface="Consolas" panose="020B0609020204030204" pitchFamily="49" charset="0"/>
              </a:rPr>
              <a:t>NO_OF_CHARS</a:t>
            </a:r>
            <a:endParaRPr kumimoji="0" lang="en-US" altLang="en-US" sz="36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 Fill the actual value of last occurrence</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7030A0"/>
                </a:solidFill>
                <a:effectLst/>
                <a:latin typeface="Consolas" panose="020B0609020204030204" pitchFamily="49" charset="0"/>
              </a:rPr>
              <a:t> </a:t>
            </a:r>
            <a:r>
              <a:rPr kumimoji="0" lang="en-US" altLang="en-US" sz="2000" b="1" i="0" u="none" strike="noStrike" cap="none" normalizeH="0" baseline="0" dirty="0" smtClean="0">
                <a:ln>
                  <a:noFill/>
                </a:ln>
                <a:solidFill>
                  <a:srgbClr val="FF0000"/>
                </a:solidFill>
                <a:effectLst/>
                <a:latin typeface="Consolas" panose="020B0609020204030204" pitchFamily="49" charset="0"/>
              </a:rPr>
              <a:t>for</a:t>
            </a:r>
            <a:r>
              <a:rPr kumimoji="0" lang="en-US" altLang="en-US" sz="1200" b="1" i="0" u="none" strike="noStrike" cap="none" normalizeH="0" baseline="0" dirty="0" smtClean="0">
                <a:ln>
                  <a:noFill/>
                </a:ln>
                <a:solidFill>
                  <a:srgbClr val="7030A0"/>
                </a:solidFill>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i</a:t>
            </a: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FF0000"/>
                </a:solidFill>
                <a:effectLst/>
                <a:latin typeface="Consolas" panose="020B0609020204030204" pitchFamily="49" charset="0"/>
              </a:rPr>
              <a:t>in</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smtClean="0">
                <a:ln>
                  <a:noFill/>
                </a:ln>
                <a:solidFill>
                  <a:srgbClr val="00B0F0"/>
                </a:solidFill>
                <a:effectLst/>
                <a:latin typeface="Consolas" panose="020B0609020204030204" pitchFamily="49" charset="0"/>
              </a:rPr>
              <a:t>range</a:t>
            </a:r>
            <a:r>
              <a:rPr kumimoji="0" lang="en-US" altLang="en-US" sz="2000" b="1" i="0" u="none" strike="noStrike" cap="none" normalizeH="0" baseline="0" dirty="0" smtClean="0">
                <a:ln>
                  <a:noFill/>
                </a:ln>
                <a:effectLst/>
                <a:latin typeface="Consolas" panose="020B0609020204030204" pitchFamily="49" charset="0"/>
              </a:rPr>
              <a:t>(size):</a:t>
            </a:r>
            <a:endParaRPr kumimoji="0" lang="en-US" altLang="en-US" sz="12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badChar</a:t>
            </a:r>
            <a:r>
              <a:rPr kumimoji="0" lang="en-US" altLang="en-US" sz="2000" b="1" i="0" u="none" strike="noStrike" cap="none" normalizeH="0" baseline="0" dirty="0" smtClean="0">
                <a:ln>
                  <a:noFill/>
                </a:ln>
                <a:effectLst/>
                <a:latin typeface="Consolas" panose="020B0609020204030204" pitchFamily="49" charset="0"/>
              </a:rPr>
              <a:t>[</a:t>
            </a:r>
            <a:r>
              <a:rPr kumimoji="0" lang="en-US" altLang="en-US" sz="2000" b="1" i="0" u="none" strike="noStrike" cap="none" normalizeH="0" baseline="0" dirty="0" err="1" smtClean="0">
                <a:ln>
                  <a:noFill/>
                </a:ln>
                <a:solidFill>
                  <a:srgbClr val="00B0F0"/>
                </a:solidFill>
                <a:effectLst/>
                <a:latin typeface="Consolas" panose="020B0609020204030204" pitchFamily="49" charset="0"/>
              </a:rPr>
              <a:t>ord</a:t>
            </a:r>
            <a:r>
              <a:rPr kumimoji="0" lang="en-US" altLang="en-US" sz="2000" b="1" i="0" u="none" strike="noStrike" cap="none" normalizeH="0" baseline="0" dirty="0" smtClean="0">
                <a:ln>
                  <a:noFill/>
                </a:ln>
                <a:effectLst/>
                <a:latin typeface="Consolas" panose="020B0609020204030204" pitchFamily="49" charset="0"/>
              </a:rPr>
              <a:t>(string[</a:t>
            </a:r>
            <a:r>
              <a:rPr kumimoji="0" lang="en-US" altLang="en-US" sz="2000" b="1" i="0" u="none" strike="noStrike" cap="none" normalizeH="0" baseline="0" dirty="0" err="1" smtClean="0">
                <a:ln>
                  <a:noFill/>
                </a:ln>
                <a:effectLst/>
                <a:latin typeface="Consolas" panose="020B0609020204030204" pitchFamily="49" charset="0"/>
              </a:rPr>
              <a:t>i</a:t>
            </a:r>
            <a:r>
              <a:rPr kumimoji="0" lang="en-US" altLang="en-US" sz="20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i</a:t>
            </a:r>
            <a:r>
              <a:rPr kumimoji="0" lang="en-US" altLang="en-US" sz="2000" b="1" i="0" u="none" strike="noStrike" cap="none" normalizeH="0" baseline="0" dirty="0" smtClean="0">
                <a:ln>
                  <a:noFill/>
                </a:ln>
                <a:effectLst/>
                <a:latin typeface="Consolas" panose="020B0609020204030204" pitchFamily="49" charset="0"/>
              </a:rPr>
              <a:t>;</a:t>
            </a:r>
            <a:endParaRPr kumimoji="0" lang="en-US" altLang="en-US" sz="36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2060"/>
                </a:solidFill>
                <a:effectLst/>
                <a:latin typeface="Consolas" panose="020B0609020204030204" pitchFamily="49" charset="0"/>
              </a:rPr>
              <a:t>    # return initialized list</a:t>
            </a:r>
            <a:endParaRPr kumimoji="0" lang="en-US" altLang="en-US" sz="12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return</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2000" b="1" i="0" u="none" strike="noStrike" cap="none" normalizeH="0" baseline="0" dirty="0" err="1" smtClean="0">
                <a:ln>
                  <a:noFill/>
                </a:ln>
                <a:effectLst/>
                <a:latin typeface="Consolas" panose="020B0609020204030204" pitchFamily="49" charset="0"/>
              </a:rPr>
              <a:t>badChar</a:t>
            </a:r>
            <a:endParaRPr kumimoji="0" lang="en-US" altLang="en-US" sz="3600" b="1" i="0" u="none" strike="noStrike" cap="none" normalizeH="0" baseline="0" dirty="0" smtClean="0">
              <a:ln>
                <a:noFill/>
              </a:ln>
              <a:effectLst/>
            </a:endParaRPr>
          </a:p>
        </p:txBody>
      </p:sp>
      <p:graphicFrame>
        <p:nvGraphicFramePr>
          <p:cNvPr id="29" name="Table 28"/>
          <p:cNvGraphicFramePr>
            <a:graphicFrameLocks noGrp="1"/>
          </p:cNvGraphicFramePr>
          <p:nvPr>
            <p:extLst>
              <p:ext uri="{D42A27DB-BD31-4B8C-83A1-F6EECF244321}">
                <p14:modId xmlns:p14="http://schemas.microsoft.com/office/powerpoint/2010/main" val="1451465846"/>
              </p:ext>
            </p:extLst>
          </p:nvPr>
        </p:nvGraphicFramePr>
        <p:xfrm>
          <a:off x="1494703" y="1522975"/>
          <a:ext cx="10417438" cy="503252"/>
        </p:xfrm>
        <a:graphic>
          <a:graphicData uri="http://schemas.openxmlformats.org/drawingml/2006/table">
            <a:tbl>
              <a:tblPr firstRow="1" bandRow="1">
                <a:tableStyleId>{073A0DAA-6AF3-43AB-8588-CEC1D06C72B9}</a:tableStyleId>
              </a:tblPr>
              <a:tblGrid>
                <a:gridCol w="359222">
                  <a:extLst>
                    <a:ext uri="{9D8B030D-6E8A-4147-A177-3AD203B41FA5}">
                      <a16:colId xmlns:a16="http://schemas.microsoft.com/office/drawing/2014/main" val="299054463"/>
                    </a:ext>
                  </a:extLst>
                </a:gridCol>
                <a:gridCol w="359222">
                  <a:extLst>
                    <a:ext uri="{9D8B030D-6E8A-4147-A177-3AD203B41FA5}">
                      <a16:colId xmlns:a16="http://schemas.microsoft.com/office/drawing/2014/main" val="3431107822"/>
                    </a:ext>
                  </a:extLst>
                </a:gridCol>
                <a:gridCol w="359222">
                  <a:extLst>
                    <a:ext uri="{9D8B030D-6E8A-4147-A177-3AD203B41FA5}">
                      <a16:colId xmlns:a16="http://schemas.microsoft.com/office/drawing/2014/main" val="407980100"/>
                    </a:ext>
                  </a:extLst>
                </a:gridCol>
                <a:gridCol w="359222">
                  <a:extLst>
                    <a:ext uri="{9D8B030D-6E8A-4147-A177-3AD203B41FA5}">
                      <a16:colId xmlns:a16="http://schemas.microsoft.com/office/drawing/2014/main" val="703110594"/>
                    </a:ext>
                  </a:extLst>
                </a:gridCol>
                <a:gridCol w="359222">
                  <a:extLst>
                    <a:ext uri="{9D8B030D-6E8A-4147-A177-3AD203B41FA5}">
                      <a16:colId xmlns:a16="http://schemas.microsoft.com/office/drawing/2014/main" val="3845328092"/>
                    </a:ext>
                  </a:extLst>
                </a:gridCol>
                <a:gridCol w="359222">
                  <a:extLst>
                    <a:ext uri="{9D8B030D-6E8A-4147-A177-3AD203B41FA5}">
                      <a16:colId xmlns:a16="http://schemas.microsoft.com/office/drawing/2014/main" val="3652658836"/>
                    </a:ext>
                  </a:extLst>
                </a:gridCol>
                <a:gridCol w="359222">
                  <a:extLst>
                    <a:ext uri="{9D8B030D-6E8A-4147-A177-3AD203B41FA5}">
                      <a16:colId xmlns:a16="http://schemas.microsoft.com/office/drawing/2014/main" val="1931254498"/>
                    </a:ext>
                  </a:extLst>
                </a:gridCol>
                <a:gridCol w="359222">
                  <a:extLst>
                    <a:ext uri="{9D8B030D-6E8A-4147-A177-3AD203B41FA5}">
                      <a16:colId xmlns:a16="http://schemas.microsoft.com/office/drawing/2014/main" val="3562002140"/>
                    </a:ext>
                  </a:extLst>
                </a:gridCol>
                <a:gridCol w="359222">
                  <a:extLst>
                    <a:ext uri="{9D8B030D-6E8A-4147-A177-3AD203B41FA5}">
                      <a16:colId xmlns:a16="http://schemas.microsoft.com/office/drawing/2014/main" val="579969869"/>
                    </a:ext>
                  </a:extLst>
                </a:gridCol>
                <a:gridCol w="359222">
                  <a:extLst>
                    <a:ext uri="{9D8B030D-6E8A-4147-A177-3AD203B41FA5}">
                      <a16:colId xmlns:a16="http://schemas.microsoft.com/office/drawing/2014/main" val="4147395998"/>
                    </a:ext>
                  </a:extLst>
                </a:gridCol>
                <a:gridCol w="359222">
                  <a:extLst>
                    <a:ext uri="{9D8B030D-6E8A-4147-A177-3AD203B41FA5}">
                      <a16:colId xmlns:a16="http://schemas.microsoft.com/office/drawing/2014/main" val="317556161"/>
                    </a:ext>
                  </a:extLst>
                </a:gridCol>
                <a:gridCol w="359222">
                  <a:extLst>
                    <a:ext uri="{9D8B030D-6E8A-4147-A177-3AD203B41FA5}">
                      <a16:colId xmlns:a16="http://schemas.microsoft.com/office/drawing/2014/main" val="217382614"/>
                    </a:ext>
                  </a:extLst>
                </a:gridCol>
                <a:gridCol w="359222">
                  <a:extLst>
                    <a:ext uri="{9D8B030D-6E8A-4147-A177-3AD203B41FA5}">
                      <a16:colId xmlns:a16="http://schemas.microsoft.com/office/drawing/2014/main" val="2387652653"/>
                    </a:ext>
                  </a:extLst>
                </a:gridCol>
                <a:gridCol w="359222">
                  <a:extLst>
                    <a:ext uri="{9D8B030D-6E8A-4147-A177-3AD203B41FA5}">
                      <a16:colId xmlns:a16="http://schemas.microsoft.com/office/drawing/2014/main" val="1720548040"/>
                    </a:ext>
                  </a:extLst>
                </a:gridCol>
                <a:gridCol w="359222">
                  <a:extLst>
                    <a:ext uri="{9D8B030D-6E8A-4147-A177-3AD203B41FA5}">
                      <a16:colId xmlns:a16="http://schemas.microsoft.com/office/drawing/2014/main" val="1570467955"/>
                    </a:ext>
                  </a:extLst>
                </a:gridCol>
                <a:gridCol w="359222">
                  <a:extLst>
                    <a:ext uri="{9D8B030D-6E8A-4147-A177-3AD203B41FA5}">
                      <a16:colId xmlns:a16="http://schemas.microsoft.com/office/drawing/2014/main" val="4282677958"/>
                    </a:ext>
                  </a:extLst>
                </a:gridCol>
                <a:gridCol w="359222">
                  <a:extLst>
                    <a:ext uri="{9D8B030D-6E8A-4147-A177-3AD203B41FA5}">
                      <a16:colId xmlns:a16="http://schemas.microsoft.com/office/drawing/2014/main" val="3689726027"/>
                    </a:ext>
                  </a:extLst>
                </a:gridCol>
                <a:gridCol w="359222">
                  <a:extLst>
                    <a:ext uri="{9D8B030D-6E8A-4147-A177-3AD203B41FA5}">
                      <a16:colId xmlns:a16="http://schemas.microsoft.com/office/drawing/2014/main" val="2978443029"/>
                    </a:ext>
                  </a:extLst>
                </a:gridCol>
                <a:gridCol w="359222">
                  <a:extLst>
                    <a:ext uri="{9D8B030D-6E8A-4147-A177-3AD203B41FA5}">
                      <a16:colId xmlns:a16="http://schemas.microsoft.com/office/drawing/2014/main" val="1426944357"/>
                    </a:ext>
                  </a:extLst>
                </a:gridCol>
                <a:gridCol w="359222">
                  <a:extLst>
                    <a:ext uri="{9D8B030D-6E8A-4147-A177-3AD203B41FA5}">
                      <a16:colId xmlns:a16="http://schemas.microsoft.com/office/drawing/2014/main" val="2750050833"/>
                    </a:ext>
                  </a:extLst>
                </a:gridCol>
                <a:gridCol w="359222">
                  <a:extLst>
                    <a:ext uri="{9D8B030D-6E8A-4147-A177-3AD203B41FA5}">
                      <a16:colId xmlns:a16="http://schemas.microsoft.com/office/drawing/2014/main" val="2928906765"/>
                    </a:ext>
                  </a:extLst>
                </a:gridCol>
                <a:gridCol w="359222">
                  <a:extLst>
                    <a:ext uri="{9D8B030D-6E8A-4147-A177-3AD203B41FA5}">
                      <a16:colId xmlns:a16="http://schemas.microsoft.com/office/drawing/2014/main" val="711577593"/>
                    </a:ext>
                  </a:extLst>
                </a:gridCol>
                <a:gridCol w="359222">
                  <a:extLst>
                    <a:ext uri="{9D8B030D-6E8A-4147-A177-3AD203B41FA5}">
                      <a16:colId xmlns:a16="http://schemas.microsoft.com/office/drawing/2014/main" val="4288533659"/>
                    </a:ext>
                  </a:extLst>
                </a:gridCol>
                <a:gridCol w="359222">
                  <a:extLst>
                    <a:ext uri="{9D8B030D-6E8A-4147-A177-3AD203B41FA5}">
                      <a16:colId xmlns:a16="http://schemas.microsoft.com/office/drawing/2014/main" val="2201942454"/>
                    </a:ext>
                  </a:extLst>
                </a:gridCol>
                <a:gridCol w="359222">
                  <a:extLst>
                    <a:ext uri="{9D8B030D-6E8A-4147-A177-3AD203B41FA5}">
                      <a16:colId xmlns:a16="http://schemas.microsoft.com/office/drawing/2014/main" val="4172615658"/>
                    </a:ext>
                  </a:extLst>
                </a:gridCol>
                <a:gridCol w="359222">
                  <a:extLst>
                    <a:ext uri="{9D8B030D-6E8A-4147-A177-3AD203B41FA5}">
                      <a16:colId xmlns:a16="http://schemas.microsoft.com/office/drawing/2014/main" val="906159515"/>
                    </a:ext>
                  </a:extLst>
                </a:gridCol>
                <a:gridCol w="359222">
                  <a:extLst>
                    <a:ext uri="{9D8B030D-6E8A-4147-A177-3AD203B41FA5}">
                      <a16:colId xmlns:a16="http://schemas.microsoft.com/office/drawing/2014/main" val="3975626666"/>
                    </a:ext>
                  </a:extLst>
                </a:gridCol>
                <a:gridCol w="359222">
                  <a:extLst>
                    <a:ext uri="{9D8B030D-6E8A-4147-A177-3AD203B41FA5}">
                      <a16:colId xmlns:a16="http://schemas.microsoft.com/office/drawing/2014/main" val="3080361962"/>
                    </a:ext>
                  </a:extLst>
                </a:gridCol>
                <a:gridCol w="359222">
                  <a:extLst>
                    <a:ext uri="{9D8B030D-6E8A-4147-A177-3AD203B41FA5}">
                      <a16:colId xmlns:a16="http://schemas.microsoft.com/office/drawing/2014/main" val="555876756"/>
                    </a:ext>
                  </a:extLst>
                </a:gridCol>
              </a:tblGrid>
              <a:tr h="496071">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extLst>
                  <a:ext uri="{0D108BD9-81ED-4DB2-BD59-A6C34878D82A}">
                    <a16:rowId xmlns:a16="http://schemas.microsoft.com/office/drawing/2014/main" val="681106261"/>
                  </a:ext>
                </a:extLst>
              </a:tr>
            </a:tbl>
          </a:graphicData>
        </a:graphic>
      </p:graphicFrame>
      <p:graphicFrame>
        <p:nvGraphicFramePr>
          <p:cNvPr id="30" name="Table 29"/>
          <p:cNvGraphicFramePr>
            <a:graphicFrameLocks noGrp="1"/>
          </p:cNvGraphicFramePr>
          <p:nvPr>
            <p:extLst>
              <p:ext uri="{D42A27DB-BD31-4B8C-83A1-F6EECF244321}">
                <p14:modId xmlns:p14="http://schemas.microsoft.com/office/powerpoint/2010/main" val="2450646810"/>
              </p:ext>
            </p:extLst>
          </p:nvPr>
        </p:nvGraphicFramePr>
        <p:xfrm>
          <a:off x="1952022" y="3006626"/>
          <a:ext cx="3244158" cy="518160"/>
        </p:xfrm>
        <a:graphic>
          <a:graphicData uri="http://schemas.openxmlformats.org/drawingml/2006/table">
            <a:tbl>
              <a:tblPr firstRow="1" bandRow="1">
                <a:tableStyleId>{073A0DAA-6AF3-43AB-8588-CEC1D06C72B9}</a:tableStyleId>
              </a:tblPr>
              <a:tblGrid>
                <a:gridCol w="360462">
                  <a:extLst>
                    <a:ext uri="{9D8B030D-6E8A-4147-A177-3AD203B41FA5}">
                      <a16:colId xmlns:a16="http://schemas.microsoft.com/office/drawing/2014/main" val="111791966"/>
                    </a:ext>
                  </a:extLst>
                </a:gridCol>
                <a:gridCol w="360462">
                  <a:extLst>
                    <a:ext uri="{9D8B030D-6E8A-4147-A177-3AD203B41FA5}">
                      <a16:colId xmlns:a16="http://schemas.microsoft.com/office/drawing/2014/main" val="3585154893"/>
                    </a:ext>
                  </a:extLst>
                </a:gridCol>
                <a:gridCol w="360462">
                  <a:extLst>
                    <a:ext uri="{9D8B030D-6E8A-4147-A177-3AD203B41FA5}">
                      <a16:colId xmlns:a16="http://schemas.microsoft.com/office/drawing/2014/main" val="1958033110"/>
                    </a:ext>
                  </a:extLst>
                </a:gridCol>
                <a:gridCol w="360462">
                  <a:extLst>
                    <a:ext uri="{9D8B030D-6E8A-4147-A177-3AD203B41FA5}">
                      <a16:colId xmlns:a16="http://schemas.microsoft.com/office/drawing/2014/main" val="3663671854"/>
                    </a:ext>
                  </a:extLst>
                </a:gridCol>
                <a:gridCol w="360462">
                  <a:extLst>
                    <a:ext uri="{9D8B030D-6E8A-4147-A177-3AD203B41FA5}">
                      <a16:colId xmlns:a16="http://schemas.microsoft.com/office/drawing/2014/main" val="25102201"/>
                    </a:ext>
                  </a:extLst>
                </a:gridCol>
                <a:gridCol w="360462">
                  <a:extLst>
                    <a:ext uri="{9D8B030D-6E8A-4147-A177-3AD203B41FA5}">
                      <a16:colId xmlns:a16="http://schemas.microsoft.com/office/drawing/2014/main" val="3893967151"/>
                    </a:ext>
                  </a:extLst>
                </a:gridCol>
                <a:gridCol w="360462">
                  <a:extLst>
                    <a:ext uri="{9D8B030D-6E8A-4147-A177-3AD203B41FA5}">
                      <a16:colId xmlns:a16="http://schemas.microsoft.com/office/drawing/2014/main" val="2032984425"/>
                    </a:ext>
                  </a:extLst>
                </a:gridCol>
                <a:gridCol w="360462">
                  <a:extLst>
                    <a:ext uri="{9D8B030D-6E8A-4147-A177-3AD203B41FA5}">
                      <a16:colId xmlns:a16="http://schemas.microsoft.com/office/drawing/2014/main" val="3489488787"/>
                    </a:ext>
                  </a:extLst>
                </a:gridCol>
                <a:gridCol w="360462">
                  <a:extLst>
                    <a:ext uri="{9D8B030D-6E8A-4147-A177-3AD203B41FA5}">
                      <a16:colId xmlns:a16="http://schemas.microsoft.com/office/drawing/2014/main" val="637083757"/>
                    </a:ext>
                  </a:extLst>
                </a:gridCol>
              </a:tblGrid>
              <a:tr h="475289">
                <a:tc>
                  <a:txBody>
                    <a:bodyPr/>
                    <a:lstStyle/>
                    <a:p>
                      <a:pPr algn="ctr"/>
                      <a:r>
                        <a:rPr lang="en-US" sz="2800" dirty="0" smtClean="0"/>
                        <a:t>G</a:t>
                      </a:r>
                      <a:endParaRPr lang="en-US" sz="2800" dirty="0"/>
                    </a:p>
                  </a:txBody>
                  <a:tcPr/>
                </a:tc>
                <a:tc>
                  <a:txBody>
                    <a:bodyPr/>
                    <a:lstStyle/>
                    <a:p>
                      <a:pPr algn="ctr"/>
                      <a:r>
                        <a:rPr lang="en-US" sz="2800" dirty="0" smtClean="0"/>
                        <a:t>T</a:t>
                      </a:r>
                      <a:endParaRPr lang="en-US" sz="2800" dirty="0"/>
                    </a:p>
                  </a:txBody>
                  <a:tcPr/>
                </a:tc>
                <a:tc>
                  <a:txBody>
                    <a:bodyPr/>
                    <a:lstStyle/>
                    <a:p>
                      <a:pPr algn="ctr"/>
                      <a:r>
                        <a:rPr lang="en-US" sz="2800" dirty="0" smtClean="0"/>
                        <a:t>A</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extLst>
                  <a:ext uri="{0D108BD9-81ED-4DB2-BD59-A6C34878D82A}">
                    <a16:rowId xmlns:a16="http://schemas.microsoft.com/office/drawing/2014/main" val="27401974"/>
                  </a:ext>
                </a:extLst>
              </a:tr>
            </a:tbl>
          </a:graphicData>
        </a:graphic>
      </p:graphicFrame>
      <p:sp>
        <p:nvSpPr>
          <p:cNvPr id="31" name="TextBox 30"/>
          <p:cNvSpPr txBox="1"/>
          <p:nvPr/>
        </p:nvSpPr>
        <p:spPr>
          <a:xfrm>
            <a:off x="8780198" y="3778399"/>
            <a:ext cx="3084784" cy="400110"/>
          </a:xfrm>
          <a:prstGeom prst="rect">
            <a:avLst/>
          </a:prstGeom>
          <a:noFill/>
        </p:spPr>
        <p:txBody>
          <a:bodyPr wrap="square" rtlCol="0">
            <a:spAutoFit/>
          </a:bodyPr>
          <a:lstStyle/>
          <a:p>
            <a:r>
              <a:rPr lang="en-US" sz="2000" b="1" dirty="0" smtClean="0">
                <a:latin typeface="Arial Black" panose="020B0A04020102020204" pitchFamily="34" charset="0"/>
              </a:rPr>
              <a:t>C</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9 -7  </a:t>
            </a:r>
            <a:r>
              <a:rPr lang="en-US" sz="2000" b="1" dirty="0" smtClean="0">
                <a:latin typeface="Arial Black" panose="020B0A04020102020204" pitchFamily="34" charset="0"/>
              </a:rPr>
              <a:t>- 1 )</a:t>
            </a:r>
            <a:endParaRPr lang="en-US" sz="2000" b="1" dirty="0">
              <a:latin typeface="Arial Black" panose="020B0A04020102020204" pitchFamily="34" charset="0"/>
            </a:endParaRPr>
          </a:p>
        </p:txBody>
      </p:sp>
      <p:sp>
        <p:nvSpPr>
          <p:cNvPr id="32" name="TextBox 31"/>
          <p:cNvSpPr txBox="1"/>
          <p:nvPr/>
        </p:nvSpPr>
        <p:spPr>
          <a:xfrm>
            <a:off x="8768623" y="3971017"/>
            <a:ext cx="3084784" cy="400110"/>
          </a:xfrm>
          <a:prstGeom prst="rect">
            <a:avLst/>
          </a:prstGeom>
          <a:noFill/>
        </p:spPr>
        <p:txBody>
          <a:bodyPr wrap="square" rtlCol="0">
            <a:spAutoFit/>
          </a:bodyPr>
          <a:lstStyle/>
          <a:p>
            <a:r>
              <a:rPr lang="en-US" sz="2000" b="1" dirty="0" smtClean="0">
                <a:latin typeface="Arial Black" panose="020B0A04020102020204" pitchFamily="34" charset="0"/>
              </a:rPr>
              <a:t>G</a:t>
            </a:r>
            <a:r>
              <a:rPr lang="en-US" sz="2000" b="1" dirty="0" smtClean="0">
                <a:latin typeface="Arial Black" panose="020B0A04020102020204" pitchFamily="34" charset="0"/>
              </a:rPr>
              <a:t>= </a:t>
            </a:r>
            <a:r>
              <a:rPr lang="en-US" sz="2000" b="1" dirty="0" smtClean="0">
                <a:latin typeface="Arial Black" panose="020B0A04020102020204" pitchFamily="34" charset="0"/>
              </a:rPr>
              <a:t>MAX( 1, </a:t>
            </a:r>
            <a:r>
              <a:rPr lang="en-US" sz="2000" b="1" dirty="0" smtClean="0">
                <a:latin typeface="Arial Black" panose="020B0A04020102020204" pitchFamily="34" charset="0"/>
              </a:rPr>
              <a:t>9 -8  </a:t>
            </a:r>
            <a:r>
              <a:rPr lang="en-US" sz="2000" b="1" dirty="0" smtClean="0">
                <a:latin typeface="Arial Black" panose="020B0A04020102020204" pitchFamily="34" charset="0"/>
              </a:rPr>
              <a:t>- 1 )</a:t>
            </a:r>
            <a:endParaRPr lang="en-US" sz="2000" b="1" dirty="0">
              <a:latin typeface="Arial Black" panose="020B0A04020102020204" pitchFamily="34" charset="0"/>
            </a:endParaRPr>
          </a:p>
        </p:txBody>
      </p:sp>
      <p:sp>
        <p:nvSpPr>
          <p:cNvPr id="34" name="TextBox 33"/>
          <p:cNvSpPr txBox="1"/>
          <p:nvPr/>
        </p:nvSpPr>
        <p:spPr>
          <a:xfrm>
            <a:off x="3761727" y="5020140"/>
            <a:ext cx="376519" cy="523220"/>
          </a:xfrm>
          <a:prstGeom prst="rect">
            <a:avLst/>
          </a:prstGeom>
          <a:noFill/>
        </p:spPr>
        <p:txBody>
          <a:bodyPr wrap="square" rtlCol="0">
            <a:spAutoFit/>
          </a:bodyPr>
          <a:lstStyle/>
          <a:p>
            <a:r>
              <a:rPr lang="en-US" sz="2800" dirty="0">
                <a:latin typeface="Arial Black" panose="020B0A04020102020204" pitchFamily="34" charset="0"/>
              </a:rPr>
              <a:t>8</a:t>
            </a:r>
          </a:p>
        </p:txBody>
      </p:sp>
      <p:sp>
        <p:nvSpPr>
          <p:cNvPr id="35" name="TextBox 34"/>
          <p:cNvSpPr txBox="1"/>
          <p:nvPr/>
        </p:nvSpPr>
        <p:spPr>
          <a:xfrm>
            <a:off x="4138246" y="5009226"/>
            <a:ext cx="376519" cy="523220"/>
          </a:xfrm>
          <a:prstGeom prst="rect">
            <a:avLst/>
          </a:prstGeom>
          <a:noFill/>
        </p:spPr>
        <p:txBody>
          <a:bodyPr wrap="square" rtlCol="0">
            <a:spAutoFit/>
          </a:bodyPr>
          <a:lstStyle/>
          <a:p>
            <a:r>
              <a:rPr lang="en-US" sz="2800" dirty="0" smtClean="0">
                <a:latin typeface="Arial Black" panose="020B0A04020102020204" pitchFamily="34" charset="0"/>
              </a:rPr>
              <a:t>7</a:t>
            </a:r>
            <a:endParaRPr lang="en-US" sz="2800" dirty="0">
              <a:latin typeface="Arial Black" panose="020B0A04020102020204" pitchFamily="34" charset="0"/>
            </a:endParaRPr>
          </a:p>
        </p:txBody>
      </p:sp>
      <p:sp>
        <p:nvSpPr>
          <p:cNvPr id="36" name="TextBox 35"/>
          <p:cNvSpPr txBox="1"/>
          <p:nvPr/>
        </p:nvSpPr>
        <p:spPr>
          <a:xfrm>
            <a:off x="4491319" y="4997503"/>
            <a:ext cx="376519" cy="523220"/>
          </a:xfrm>
          <a:prstGeom prst="rect">
            <a:avLst/>
          </a:prstGeom>
          <a:noFill/>
        </p:spPr>
        <p:txBody>
          <a:bodyPr wrap="square" rtlCol="0">
            <a:spAutoFit/>
          </a:bodyPr>
          <a:lstStyle/>
          <a:p>
            <a:r>
              <a:rPr lang="en-US" sz="2800" dirty="0" smtClean="0">
                <a:latin typeface="Arial Black" panose="020B0A04020102020204" pitchFamily="34" charset="0"/>
              </a:rPr>
              <a:t>6</a:t>
            </a:r>
            <a:endParaRPr lang="en-US" sz="2800" dirty="0">
              <a:latin typeface="Arial Black" panose="020B0A04020102020204" pitchFamily="34" charset="0"/>
            </a:endParaRPr>
          </a:p>
        </p:txBody>
      </p:sp>
      <p:sp>
        <p:nvSpPr>
          <p:cNvPr id="37" name="TextBox 36"/>
          <p:cNvSpPr txBox="1"/>
          <p:nvPr/>
        </p:nvSpPr>
        <p:spPr>
          <a:xfrm>
            <a:off x="4858876" y="4997503"/>
            <a:ext cx="376519" cy="523220"/>
          </a:xfrm>
          <a:prstGeom prst="rect">
            <a:avLst/>
          </a:prstGeom>
          <a:noFill/>
        </p:spPr>
        <p:txBody>
          <a:bodyPr wrap="square" rtlCol="0">
            <a:spAutoFit/>
          </a:bodyPr>
          <a:lstStyle/>
          <a:p>
            <a:r>
              <a:rPr lang="en-US" sz="2800" dirty="0" smtClean="0">
                <a:latin typeface="Arial Black" panose="020B0A04020102020204" pitchFamily="34" charset="0"/>
              </a:rPr>
              <a:t>4</a:t>
            </a:r>
            <a:endParaRPr lang="en-US" sz="2800" dirty="0">
              <a:latin typeface="Arial Black" panose="020B0A04020102020204" pitchFamily="34" charset="0"/>
            </a:endParaRPr>
          </a:p>
        </p:txBody>
      </p:sp>
      <p:sp>
        <p:nvSpPr>
          <p:cNvPr id="38" name="TextBox 37"/>
          <p:cNvSpPr txBox="1"/>
          <p:nvPr/>
        </p:nvSpPr>
        <p:spPr>
          <a:xfrm>
            <a:off x="3757279" y="5021722"/>
            <a:ext cx="376519" cy="523220"/>
          </a:xfrm>
          <a:prstGeom prst="rect">
            <a:avLst/>
          </a:prstGeom>
          <a:noFill/>
        </p:spPr>
        <p:txBody>
          <a:bodyPr wrap="square" rtlCol="0">
            <a:spAutoFit/>
          </a:bodyPr>
          <a:lstStyle/>
          <a:p>
            <a:r>
              <a:rPr lang="en-US" sz="2800" dirty="0" smtClean="0">
                <a:latin typeface="Arial Black" panose="020B0A04020102020204" pitchFamily="34" charset="0"/>
              </a:rPr>
              <a:t>2</a:t>
            </a:r>
            <a:endParaRPr lang="en-US" sz="2800" dirty="0">
              <a:latin typeface="Arial Black" panose="020B0A04020102020204" pitchFamily="34" charset="0"/>
            </a:endParaRPr>
          </a:p>
        </p:txBody>
      </p:sp>
      <p:sp>
        <p:nvSpPr>
          <p:cNvPr id="39" name="TextBox 38"/>
          <p:cNvSpPr txBox="1"/>
          <p:nvPr/>
        </p:nvSpPr>
        <p:spPr>
          <a:xfrm>
            <a:off x="3750004" y="5010724"/>
            <a:ext cx="376519" cy="523220"/>
          </a:xfrm>
          <a:prstGeom prst="rect">
            <a:avLst/>
          </a:prstGeom>
          <a:noFill/>
        </p:spPr>
        <p:txBody>
          <a:bodyPr wrap="square" rtlCol="0">
            <a:spAutoFit/>
          </a:bodyPr>
          <a:lstStyle/>
          <a:p>
            <a:r>
              <a:rPr lang="en-US" sz="2800" dirty="0" smtClean="0">
                <a:latin typeface="Arial Black" panose="020B0A04020102020204" pitchFamily="34" charset="0"/>
              </a:rPr>
              <a:t>5</a:t>
            </a:r>
            <a:endParaRPr lang="en-US" sz="2800" dirty="0">
              <a:latin typeface="Arial Black" panose="020B0A04020102020204" pitchFamily="34" charset="0"/>
            </a:endParaRPr>
          </a:p>
        </p:txBody>
      </p:sp>
      <p:sp>
        <p:nvSpPr>
          <p:cNvPr id="40" name="TextBox 39"/>
          <p:cNvSpPr txBox="1"/>
          <p:nvPr/>
        </p:nvSpPr>
        <p:spPr>
          <a:xfrm>
            <a:off x="3761727" y="5020140"/>
            <a:ext cx="376519" cy="523220"/>
          </a:xfrm>
          <a:prstGeom prst="rect">
            <a:avLst/>
          </a:prstGeom>
          <a:noFill/>
        </p:spPr>
        <p:txBody>
          <a:bodyPr wrap="square" rtlCol="0">
            <a:spAutoFit/>
          </a:bodyPr>
          <a:lstStyle/>
          <a:p>
            <a:r>
              <a:rPr lang="en-US" sz="2800" dirty="0" smtClean="0">
                <a:latin typeface="Arial Black" panose="020B0A04020102020204" pitchFamily="34" charset="0"/>
              </a:rPr>
              <a:t>3</a:t>
            </a:r>
            <a:endParaRPr lang="en-US" sz="2800" dirty="0">
              <a:latin typeface="Arial Black" panose="020B0A04020102020204" pitchFamily="34" charset="0"/>
            </a:endParaRPr>
          </a:p>
        </p:txBody>
      </p:sp>
      <p:sp>
        <p:nvSpPr>
          <p:cNvPr id="45" name="TextBox 44"/>
          <p:cNvSpPr txBox="1"/>
          <p:nvPr/>
        </p:nvSpPr>
        <p:spPr>
          <a:xfrm>
            <a:off x="5219473" y="5001004"/>
            <a:ext cx="376519" cy="523220"/>
          </a:xfrm>
          <a:prstGeom prst="rect">
            <a:avLst/>
          </a:prstGeom>
          <a:noFill/>
        </p:spPr>
        <p:txBody>
          <a:bodyPr wrap="square" rtlCol="0">
            <a:spAutoFit/>
          </a:bodyPr>
          <a:lstStyle/>
          <a:p>
            <a:r>
              <a:rPr lang="en-US" sz="2800" dirty="0" smtClean="0">
                <a:latin typeface="Arial Black" panose="020B0A04020102020204" pitchFamily="34" charset="0"/>
              </a:rPr>
              <a:t>9</a:t>
            </a:r>
            <a:endParaRPr lang="en-US" sz="2800" dirty="0">
              <a:latin typeface="Arial Black" panose="020B0A04020102020204" pitchFamily="34" charset="0"/>
            </a:endParaRPr>
          </a:p>
        </p:txBody>
      </p:sp>
      <p:sp>
        <p:nvSpPr>
          <p:cNvPr id="46" name="TextBox 45"/>
          <p:cNvSpPr txBox="1"/>
          <p:nvPr/>
        </p:nvSpPr>
        <p:spPr>
          <a:xfrm>
            <a:off x="4882322" y="4991663"/>
            <a:ext cx="376519" cy="523220"/>
          </a:xfrm>
          <a:prstGeom prst="rect">
            <a:avLst/>
          </a:prstGeom>
          <a:noFill/>
        </p:spPr>
        <p:txBody>
          <a:bodyPr wrap="square" rtlCol="0">
            <a:spAutoFit/>
          </a:bodyPr>
          <a:lstStyle/>
          <a:p>
            <a:r>
              <a:rPr lang="en-US" sz="2800" dirty="0" smtClean="0">
                <a:latin typeface="Arial Black" panose="020B0A04020102020204" pitchFamily="34" charset="0"/>
              </a:rPr>
              <a:t>1</a:t>
            </a:r>
            <a:endParaRPr lang="en-US" sz="2800" dirty="0">
              <a:latin typeface="Arial Black" panose="020B0A04020102020204" pitchFamily="34" charset="0"/>
            </a:endParaRPr>
          </a:p>
        </p:txBody>
      </p:sp>
      <p:sp>
        <p:nvSpPr>
          <p:cNvPr id="47" name="TextBox 46"/>
          <p:cNvSpPr txBox="1"/>
          <p:nvPr/>
        </p:nvSpPr>
        <p:spPr>
          <a:xfrm>
            <a:off x="3789621" y="5018642"/>
            <a:ext cx="376519" cy="523220"/>
          </a:xfrm>
          <a:prstGeom prst="rect">
            <a:avLst/>
          </a:prstGeom>
          <a:noFill/>
        </p:spPr>
        <p:txBody>
          <a:bodyPr wrap="square" rtlCol="0">
            <a:spAutoFit/>
          </a:bodyPr>
          <a:lstStyle/>
          <a:p>
            <a:r>
              <a:rPr lang="en-US" sz="2800" dirty="0" smtClean="0">
                <a:latin typeface="Arial Black" panose="020B0A04020102020204" pitchFamily="34" charset="0"/>
              </a:rPr>
              <a:t>1</a:t>
            </a:r>
            <a:endParaRPr lang="en-US" sz="2800" dirty="0">
              <a:latin typeface="Arial Black" panose="020B0A04020102020204" pitchFamily="34" charset="0"/>
            </a:endParaRPr>
          </a:p>
        </p:txBody>
      </p:sp>
      <p:sp>
        <p:nvSpPr>
          <p:cNvPr id="48" name="TextBox 47"/>
          <p:cNvSpPr txBox="1"/>
          <p:nvPr/>
        </p:nvSpPr>
        <p:spPr>
          <a:xfrm>
            <a:off x="5869428" y="6167522"/>
            <a:ext cx="5995554" cy="338554"/>
          </a:xfrm>
          <a:prstGeom prst="rect">
            <a:avLst/>
          </a:prstGeom>
          <a:noFill/>
        </p:spPr>
        <p:txBody>
          <a:bodyPr wrap="square" rtlCol="0">
            <a:spAutoFit/>
          </a:bodyPr>
          <a:lstStyle/>
          <a:p>
            <a:r>
              <a:rPr lang="en-US" sz="1600" dirty="0" smtClean="0">
                <a:latin typeface="Arial Black" panose="020B0A04020102020204" pitchFamily="34" charset="0"/>
              </a:rPr>
              <a:t>FORMULA: MAX( 1, LENGTH OF PATTERN-INDEX-1)</a:t>
            </a:r>
            <a:endParaRPr lang="en-US" sz="1400" dirty="0">
              <a:latin typeface="Arial Black" panose="020B0A04020102020204" pitchFamily="34" charset="0"/>
            </a:endParaRPr>
          </a:p>
        </p:txBody>
      </p:sp>
    </p:spTree>
    <p:extLst>
      <p:ext uri="{BB962C8B-B14F-4D97-AF65-F5344CB8AC3E}">
        <p14:creationId xmlns:p14="http://schemas.microsoft.com/office/powerpoint/2010/main" val="4202465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2" fill="hold" grpId="0" nodeType="clickEffect">
                                  <p:stCondLst>
                                    <p:cond delay="0"/>
                                  </p:stCondLst>
                                  <p:childTnLst>
                                    <p:anim calcmode="lin" valueType="num">
                                      <p:cBhvr additive="base">
                                        <p:cTn id="6" dur="500"/>
                                        <p:tgtEl>
                                          <p:spTgt spid="28"/>
                                        </p:tgtEl>
                                        <p:attrNameLst>
                                          <p:attrName>ppt_x</p:attrName>
                                        </p:attrNameLst>
                                      </p:cBhvr>
                                      <p:tavLst>
                                        <p:tav tm="0">
                                          <p:val>
                                            <p:strVal val="ppt_x"/>
                                          </p:val>
                                        </p:tav>
                                        <p:tav tm="100000">
                                          <p:val>
                                            <p:strVal val="1+ppt_w/2"/>
                                          </p:val>
                                        </p:tav>
                                      </p:tavLst>
                                    </p:anim>
                                    <p:anim calcmode="lin" valueType="num">
                                      <p:cBhvr additive="base">
                                        <p:cTn id="7" dur="500"/>
                                        <p:tgtEl>
                                          <p:spTgt spid="28"/>
                                        </p:tgtEl>
                                        <p:attrNameLst>
                                          <p:attrName>ppt_y</p:attrName>
                                        </p:attrNameLst>
                                      </p:cBhvr>
                                      <p:tavLst>
                                        <p:tav tm="0">
                                          <p:val>
                                            <p:strVal val="ppt_y"/>
                                          </p:val>
                                        </p:tav>
                                        <p:tav tm="100000">
                                          <p:val>
                                            <p:strVal val="ppt_y"/>
                                          </p:val>
                                        </p:tav>
                                      </p:tavLst>
                                    </p:anim>
                                    <p:set>
                                      <p:cBhvr>
                                        <p:cTn id="8" dur="1" fill="hold">
                                          <p:stCondLst>
                                            <p:cond delay="499"/>
                                          </p:stCondLst>
                                        </p:cTn>
                                        <p:tgtEl>
                                          <p:spTgt spid="28"/>
                                        </p:tgtEl>
                                        <p:attrNameLst>
                                          <p:attrName>style.visibility</p:attrName>
                                        </p:attrNameLst>
                                      </p:cBhvr>
                                      <p:to>
                                        <p:strVal val="hidden"/>
                                      </p:to>
                                    </p:set>
                                  </p:childTnLst>
                                </p:cTn>
                              </p:par>
                              <p:par>
                                <p:cTn id="9" presetID="2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2" presetClass="entr" presetSubtype="4" fill="hold"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wipe(down)">
                                      <p:cBhvr>
                                        <p:cTn id="14" dur="500"/>
                                        <p:tgtEl>
                                          <p:spTgt spid="2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4" fill="hold"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wipe(down)">
                                      <p:cBhvr>
                                        <p:cTn id="22" dur="50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down)">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500" fill="hold"/>
                                        <p:tgtEl>
                                          <p:spTgt spid="48"/>
                                        </p:tgtEl>
                                        <p:attrNameLst>
                                          <p:attrName>ppt_x</p:attrName>
                                        </p:attrNameLst>
                                      </p:cBhvr>
                                      <p:tavLst>
                                        <p:tav tm="0">
                                          <p:val>
                                            <p:strVal val="#ppt_x"/>
                                          </p:val>
                                        </p:tav>
                                        <p:tav tm="100000">
                                          <p:val>
                                            <p:strVal val="#ppt_x"/>
                                          </p:val>
                                        </p:tav>
                                      </p:tavLst>
                                    </p:anim>
                                    <p:anim calcmode="lin" valueType="num">
                                      <p:cBhvr additive="base">
                                        <p:cTn id="3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par>
                          <p:cTn id="43" fill="hold">
                            <p:stCondLst>
                              <p:cond delay="500"/>
                            </p:stCondLst>
                            <p:childTnLst>
                              <p:par>
                                <p:cTn id="44" presetID="10" presetClass="entr" presetSubtype="0"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5"/>
                                        </p:tgtEl>
                                        <p:attrNameLst>
                                          <p:attrName>style.visibility</p:attrName>
                                        </p:attrNameLst>
                                      </p:cBhvr>
                                      <p:to>
                                        <p:strVal val="visible"/>
                                      </p:to>
                                    </p:set>
                                    <p:animEffect transition="in" filter="fade">
                                      <p:cBhvr>
                                        <p:cTn id="56" dur="500"/>
                                        <p:tgtEl>
                                          <p:spTgt spid="35"/>
                                        </p:tgtEl>
                                      </p:cBhvr>
                                    </p:animEffect>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4"/>
                                        </p:tgtEl>
                                        <p:attrNameLst>
                                          <p:attrName>style.visibility</p:attrName>
                                        </p:attrNameLst>
                                      </p:cBhvr>
                                      <p:to>
                                        <p:strVal val="visible"/>
                                      </p:to>
                                    </p:set>
                                    <p:anim calcmode="lin" valueType="num">
                                      <p:cBhvr additive="base">
                                        <p:cTn id="61" dur="500" fill="hold"/>
                                        <p:tgtEl>
                                          <p:spTgt spid="14"/>
                                        </p:tgtEl>
                                        <p:attrNameLst>
                                          <p:attrName>ppt_x</p:attrName>
                                        </p:attrNameLst>
                                      </p:cBhvr>
                                      <p:tavLst>
                                        <p:tav tm="0">
                                          <p:val>
                                            <p:strVal val="#ppt_x"/>
                                          </p:val>
                                        </p:tav>
                                        <p:tav tm="100000">
                                          <p:val>
                                            <p:strVal val="#ppt_x"/>
                                          </p:val>
                                        </p:tav>
                                      </p:tavLst>
                                    </p:anim>
                                    <p:anim calcmode="lin" valueType="num">
                                      <p:cBhvr additive="base">
                                        <p:cTn id="62" dur="500" fill="hold"/>
                                        <p:tgtEl>
                                          <p:spTgt spid="14"/>
                                        </p:tgtEl>
                                        <p:attrNameLst>
                                          <p:attrName>ppt_y</p:attrName>
                                        </p:attrNameLst>
                                      </p:cBhvr>
                                      <p:tavLst>
                                        <p:tav tm="0">
                                          <p:val>
                                            <p:strVal val="1+#ppt_h/2"/>
                                          </p:val>
                                        </p:tav>
                                        <p:tav tm="100000">
                                          <p:val>
                                            <p:strVal val="#ppt_y"/>
                                          </p:val>
                                        </p:tav>
                                      </p:tavLst>
                                    </p:anim>
                                  </p:childTnLst>
                                </p:cTn>
                              </p:par>
                            </p:childTnLst>
                          </p:cTn>
                        </p:par>
                        <p:par>
                          <p:cTn id="63" fill="hold">
                            <p:stCondLst>
                              <p:cond delay="500"/>
                            </p:stCondLst>
                            <p:childTnLst>
                              <p:par>
                                <p:cTn id="64" presetID="10" presetClass="entr" presetSubtype="0" fill="hold" grpId="0" nodeType="after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15"/>
                                        </p:tgtEl>
                                        <p:attrNameLst>
                                          <p:attrName>style.visibility</p:attrName>
                                        </p:attrNameLst>
                                      </p:cBhvr>
                                      <p:to>
                                        <p:strVal val="visible"/>
                                      </p:to>
                                    </p:set>
                                    <p:anim calcmode="lin" valueType="num">
                                      <p:cBhvr additive="base">
                                        <p:cTn id="71" dur="500" fill="hold"/>
                                        <p:tgtEl>
                                          <p:spTgt spid="15"/>
                                        </p:tgtEl>
                                        <p:attrNameLst>
                                          <p:attrName>ppt_x</p:attrName>
                                        </p:attrNameLst>
                                      </p:cBhvr>
                                      <p:tavLst>
                                        <p:tav tm="0">
                                          <p:val>
                                            <p:strVal val="#ppt_x"/>
                                          </p:val>
                                        </p:tav>
                                        <p:tav tm="100000">
                                          <p:val>
                                            <p:strVal val="#ppt_x"/>
                                          </p:val>
                                        </p:tav>
                                      </p:tavLst>
                                    </p:anim>
                                    <p:anim calcmode="lin" valueType="num">
                                      <p:cBhvr additive="base">
                                        <p:cTn id="72" dur="500" fill="hold"/>
                                        <p:tgtEl>
                                          <p:spTgt spid="15"/>
                                        </p:tgtEl>
                                        <p:attrNameLst>
                                          <p:attrName>ppt_y</p:attrName>
                                        </p:attrNameLst>
                                      </p:cBhvr>
                                      <p:tavLst>
                                        <p:tav tm="0">
                                          <p:val>
                                            <p:strVal val="1+#ppt_h/2"/>
                                          </p:val>
                                        </p:tav>
                                        <p:tav tm="100000">
                                          <p:val>
                                            <p:strVal val="#ppt_y"/>
                                          </p:val>
                                        </p:tav>
                                      </p:tavLst>
                                    </p:anim>
                                  </p:childTnLst>
                                </p:cTn>
                              </p:par>
                            </p:childTnLst>
                          </p:cTn>
                        </p:par>
                        <p:par>
                          <p:cTn id="73" fill="hold">
                            <p:stCondLst>
                              <p:cond delay="500"/>
                            </p:stCondLst>
                            <p:childTnLst>
                              <p:par>
                                <p:cTn id="74" presetID="10" presetClass="exit" presetSubtype="0" fill="hold" grpId="1" nodeType="afterEffect">
                                  <p:stCondLst>
                                    <p:cond delay="0"/>
                                  </p:stCondLst>
                                  <p:childTnLst>
                                    <p:animEffect transition="out" filter="fade">
                                      <p:cBhvr>
                                        <p:cTn id="75" dur="500"/>
                                        <p:tgtEl>
                                          <p:spTgt spid="34"/>
                                        </p:tgtEl>
                                      </p:cBhvr>
                                    </p:animEffect>
                                    <p:set>
                                      <p:cBhvr>
                                        <p:cTn id="76" dur="1" fill="hold">
                                          <p:stCondLst>
                                            <p:cond delay="499"/>
                                          </p:stCondLst>
                                        </p:cTn>
                                        <p:tgtEl>
                                          <p:spTgt spid="34"/>
                                        </p:tgtEl>
                                        <p:attrNameLst>
                                          <p:attrName>style.visibility</p:attrName>
                                        </p:attrNameLst>
                                      </p:cBhvr>
                                      <p:to>
                                        <p:strVal val="hidden"/>
                                      </p:to>
                                    </p:set>
                                  </p:childTnLst>
                                </p:cTn>
                              </p:par>
                            </p:childTnLst>
                          </p:cTn>
                        </p:par>
                        <p:par>
                          <p:cTn id="77" fill="hold">
                            <p:stCondLst>
                              <p:cond delay="1000"/>
                            </p:stCondLst>
                            <p:childTnLst>
                              <p:par>
                                <p:cTn id="78" presetID="10" presetClass="entr" presetSubtype="0" fill="hold" grpId="0" nodeType="afterEffect">
                                  <p:stCondLst>
                                    <p:cond delay="0"/>
                                  </p:stCondLst>
                                  <p:childTnLst>
                                    <p:set>
                                      <p:cBhvr>
                                        <p:cTn id="79" dur="1" fill="hold">
                                          <p:stCondLst>
                                            <p:cond delay="0"/>
                                          </p:stCondLst>
                                        </p:cTn>
                                        <p:tgtEl>
                                          <p:spTgt spid="39"/>
                                        </p:tgtEl>
                                        <p:attrNameLst>
                                          <p:attrName>style.visibility</p:attrName>
                                        </p:attrNameLst>
                                      </p:cBhvr>
                                      <p:to>
                                        <p:strVal val="visible"/>
                                      </p:to>
                                    </p:set>
                                    <p:animEffect transition="in" filter="fade">
                                      <p:cBhvr>
                                        <p:cTn id="80" dur="500"/>
                                        <p:tgtEl>
                                          <p:spTgt spid="39"/>
                                        </p:tgtEl>
                                      </p:cBhvr>
                                    </p:animEffect>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16"/>
                                        </p:tgtEl>
                                        <p:attrNameLst>
                                          <p:attrName>style.visibility</p:attrName>
                                        </p:attrNameLst>
                                      </p:cBhvr>
                                      <p:to>
                                        <p:strVal val="visible"/>
                                      </p:to>
                                    </p:set>
                                    <p:anim calcmode="lin" valueType="num">
                                      <p:cBhvr additive="base">
                                        <p:cTn id="85" dur="500" fill="hold"/>
                                        <p:tgtEl>
                                          <p:spTgt spid="16"/>
                                        </p:tgtEl>
                                        <p:attrNameLst>
                                          <p:attrName>ppt_x</p:attrName>
                                        </p:attrNameLst>
                                      </p:cBhvr>
                                      <p:tavLst>
                                        <p:tav tm="0">
                                          <p:val>
                                            <p:strVal val="#ppt_x"/>
                                          </p:val>
                                        </p:tav>
                                        <p:tav tm="100000">
                                          <p:val>
                                            <p:strVal val="#ppt_x"/>
                                          </p:val>
                                        </p:tav>
                                      </p:tavLst>
                                    </p:anim>
                                    <p:anim calcmode="lin" valueType="num">
                                      <p:cBhvr additive="base">
                                        <p:cTn id="86" dur="500" fill="hold"/>
                                        <p:tgtEl>
                                          <p:spTgt spid="16"/>
                                        </p:tgtEl>
                                        <p:attrNameLst>
                                          <p:attrName>ppt_y</p:attrName>
                                        </p:attrNameLst>
                                      </p:cBhvr>
                                      <p:tavLst>
                                        <p:tav tm="0">
                                          <p:val>
                                            <p:strVal val="1+#ppt_h/2"/>
                                          </p:val>
                                        </p:tav>
                                        <p:tav tm="100000">
                                          <p:val>
                                            <p:strVal val="#ppt_y"/>
                                          </p:val>
                                        </p:tav>
                                      </p:tavLst>
                                    </p:anim>
                                  </p:childTnLst>
                                </p:cTn>
                              </p:par>
                            </p:childTnLst>
                          </p:cTn>
                        </p:par>
                        <p:par>
                          <p:cTn id="87" fill="hold">
                            <p:stCondLst>
                              <p:cond delay="1000"/>
                            </p:stCondLst>
                            <p:childTnLst>
                              <p:par>
                                <p:cTn id="88" presetID="10" presetClass="entr" presetSubtype="0" fill="hold" grpId="0" nodeType="afterEffect">
                                  <p:stCondLst>
                                    <p:cond delay="0"/>
                                  </p:stCondLst>
                                  <p:childTnLst>
                                    <p:set>
                                      <p:cBhvr>
                                        <p:cTn id="89" dur="1" fill="hold">
                                          <p:stCondLst>
                                            <p:cond delay="0"/>
                                          </p:stCondLst>
                                        </p:cTn>
                                        <p:tgtEl>
                                          <p:spTgt spid="37"/>
                                        </p:tgtEl>
                                        <p:attrNameLst>
                                          <p:attrName>style.visibility</p:attrName>
                                        </p:attrNameLst>
                                      </p:cBhvr>
                                      <p:to>
                                        <p:strVal val="visible"/>
                                      </p:to>
                                    </p:set>
                                    <p:animEffect transition="in" filter="fade">
                                      <p:cBhvr>
                                        <p:cTn id="90" dur="500"/>
                                        <p:tgtEl>
                                          <p:spTgt spid="37"/>
                                        </p:tgtEl>
                                      </p:cBhvr>
                                    </p:animEffect>
                                  </p:childTnLst>
                                </p:cTn>
                              </p:par>
                            </p:childTnLst>
                          </p:cTn>
                        </p:par>
                      </p:childTnLst>
                    </p:cTn>
                  </p:par>
                  <p:par>
                    <p:cTn id="91" fill="hold">
                      <p:stCondLst>
                        <p:cond delay="indefinite"/>
                      </p:stCondLst>
                      <p:childTnLst>
                        <p:par>
                          <p:cTn id="92" fill="hold">
                            <p:stCondLst>
                              <p:cond delay="0"/>
                            </p:stCondLst>
                            <p:childTnLst>
                              <p:par>
                                <p:cTn id="93" presetID="2" presetClass="entr" presetSubtype="4" fill="hold" grpId="0" nodeType="clickEffect">
                                  <p:stCondLst>
                                    <p:cond delay="0"/>
                                  </p:stCondLst>
                                  <p:childTnLst>
                                    <p:set>
                                      <p:cBhvr>
                                        <p:cTn id="94" dur="1" fill="hold">
                                          <p:stCondLst>
                                            <p:cond delay="0"/>
                                          </p:stCondLst>
                                        </p:cTn>
                                        <p:tgtEl>
                                          <p:spTgt spid="17"/>
                                        </p:tgtEl>
                                        <p:attrNameLst>
                                          <p:attrName>style.visibility</p:attrName>
                                        </p:attrNameLst>
                                      </p:cBhvr>
                                      <p:to>
                                        <p:strVal val="visible"/>
                                      </p:to>
                                    </p:set>
                                    <p:anim calcmode="lin" valueType="num">
                                      <p:cBhvr additive="base">
                                        <p:cTn id="95" dur="500" fill="hold"/>
                                        <p:tgtEl>
                                          <p:spTgt spid="17"/>
                                        </p:tgtEl>
                                        <p:attrNameLst>
                                          <p:attrName>ppt_x</p:attrName>
                                        </p:attrNameLst>
                                      </p:cBhvr>
                                      <p:tavLst>
                                        <p:tav tm="0">
                                          <p:val>
                                            <p:strVal val="#ppt_x"/>
                                          </p:val>
                                        </p:tav>
                                        <p:tav tm="100000">
                                          <p:val>
                                            <p:strVal val="#ppt_x"/>
                                          </p:val>
                                        </p:tav>
                                      </p:tavLst>
                                    </p:anim>
                                    <p:anim calcmode="lin" valueType="num">
                                      <p:cBhvr additive="base">
                                        <p:cTn id="96" dur="500" fill="hold"/>
                                        <p:tgtEl>
                                          <p:spTgt spid="17"/>
                                        </p:tgtEl>
                                        <p:attrNameLst>
                                          <p:attrName>ppt_y</p:attrName>
                                        </p:attrNameLst>
                                      </p:cBhvr>
                                      <p:tavLst>
                                        <p:tav tm="0">
                                          <p:val>
                                            <p:strVal val="1+#ppt_h/2"/>
                                          </p:val>
                                        </p:tav>
                                        <p:tav tm="100000">
                                          <p:val>
                                            <p:strVal val="#ppt_y"/>
                                          </p:val>
                                        </p:tav>
                                      </p:tavLst>
                                    </p:anim>
                                  </p:childTnLst>
                                </p:cTn>
                              </p:par>
                            </p:childTnLst>
                          </p:cTn>
                        </p:par>
                        <p:par>
                          <p:cTn id="97" fill="hold">
                            <p:stCondLst>
                              <p:cond delay="500"/>
                            </p:stCondLst>
                            <p:childTnLst>
                              <p:par>
                                <p:cTn id="98" presetID="10" presetClass="exit" presetSubtype="0" fill="hold" grpId="1" nodeType="afterEffect">
                                  <p:stCondLst>
                                    <p:cond delay="0"/>
                                  </p:stCondLst>
                                  <p:childTnLst>
                                    <p:animEffect transition="out" filter="fade">
                                      <p:cBhvr>
                                        <p:cTn id="99" dur="500"/>
                                        <p:tgtEl>
                                          <p:spTgt spid="39"/>
                                        </p:tgtEl>
                                      </p:cBhvr>
                                    </p:animEffect>
                                    <p:set>
                                      <p:cBhvr>
                                        <p:cTn id="100" dur="1" fill="hold">
                                          <p:stCondLst>
                                            <p:cond delay="499"/>
                                          </p:stCondLst>
                                        </p:cTn>
                                        <p:tgtEl>
                                          <p:spTgt spid="39"/>
                                        </p:tgtEl>
                                        <p:attrNameLst>
                                          <p:attrName>style.visibility</p:attrName>
                                        </p:attrNameLst>
                                      </p:cBhvr>
                                      <p:to>
                                        <p:strVal val="hidden"/>
                                      </p:to>
                                    </p:set>
                                  </p:childTnLst>
                                </p:cTn>
                              </p:par>
                            </p:childTnLst>
                          </p:cTn>
                        </p:par>
                        <p:par>
                          <p:cTn id="101" fill="hold">
                            <p:stCondLst>
                              <p:cond delay="1000"/>
                            </p:stCondLst>
                            <p:childTnLst>
                              <p:par>
                                <p:cTn id="102" presetID="10" presetClass="entr" presetSubtype="0" fill="hold" grpId="0" nodeType="afterEffect">
                                  <p:stCondLst>
                                    <p:cond delay="0"/>
                                  </p:stCondLst>
                                  <p:childTnLst>
                                    <p:set>
                                      <p:cBhvr>
                                        <p:cTn id="103" dur="1" fill="hold">
                                          <p:stCondLst>
                                            <p:cond delay="0"/>
                                          </p:stCondLst>
                                        </p:cTn>
                                        <p:tgtEl>
                                          <p:spTgt spid="40"/>
                                        </p:tgtEl>
                                        <p:attrNameLst>
                                          <p:attrName>style.visibility</p:attrName>
                                        </p:attrNameLst>
                                      </p:cBhvr>
                                      <p:to>
                                        <p:strVal val="visible"/>
                                      </p:to>
                                    </p:set>
                                    <p:animEffect transition="in" filter="fade">
                                      <p:cBhvr>
                                        <p:cTn id="104" dur="500"/>
                                        <p:tgtEl>
                                          <p:spTgt spid="40"/>
                                        </p:tgtEl>
                                      </p:cBhvr>
                                    </p:animEffect>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18"/>
                                        </p:tgtEl>
                                        <p:attrNameLst>
                                          <p:attrName>style.visibility</p:attrName>
                                        </p:attrNameLst>
                                      </p:cBhvr>
                                      <p:to>
                                        <p:strVal val="visible"/>
                                      </p:to>
                                    </p:set>
                                    <p:anim calcmode="lin" valueType="num">
                                      <p:cBhvr additive="base">
                                        <p:cTn id="109" dur="500" fill="hold"/>
                                        <p:tgtEl>
                                          <p:spTgt spid="18"/>
                                        </p:tgtEl>
                                        <p:attrNameLst>
                                          <p:attrName>ppt_x</p:attrName>
                                        </p:attrNameLst>
                                      </p:cBhvr>
                                      <p:tavLst>
                                        <p:tav tm="0">
                                          <p:val>
                                            <p:strVal val="#ppt_x"/>
                                          </p:val>
                                        </p:tav>
                                        <p:tav tm="100000">
                                          <p:val>
                                            <p:strVal val="#ppt_x"/>
                                          </p:val>
                                        </p:tav>
                                      </p:tavLst>
                                    </p:anim>
                                    <p:anim calcmode="lin" valueType="num">
                                      <p:cBhvr additive="base">
                                        <p:cTn id="110" dur="500" fill="hold"/>
                                        <p:tgtEl>
                                          <p:spTgt spid="18"/>
                                        </p:tgtEl>
                                        <p:attrNameLst>
                                          <p:attrName>ppt_y</p:attrName>
                                        </p:attrNameLst>
                                      </p:cBhvr>
                                      <p:tavLst>
                                        <p:tav tm="0">
                                          <p:val>
                                            <p:strVal val="1+#ppt_h/2"/>
                                          </p:val>
                                        </p:tav>
                                        <p:tav tm="100000">
                                          <p:val>
                                            <p:strVal val="#ppt_y"/>
                                          </p:val>
                                        </p:tav>
                                      </p:tavLst>
                                    </p:anim>
                                  </p:childTnLst>
                                </p:cTn>
                              </p:par>
                            </p:childTnLst>
                          </p:cTn>
                        </p:par>
                        <p:par>
                          <p:cTn id="111" fill="hold">
                            <p:stCondLst>
                              <p:cond delay="500"/>
                            </p:stCondLst>
                            <p:childTnLst>
                              <p:par>
                                <p:cTn id="112" presetID="10" presetClass="exit" presetSubtype="0" fill="hold" grpId="1" nodeType="afterEffect">
                                  <p:stCondLst>
                                    <p:cond delay="0"/>
                                  </p:stCondLst>
                                  <p:childTnLst>
                                    <p:animEffect transition="out" filter="fade">
                                      <p:cBhvr>
                                        <p:cTn id="113" dur="500"/>
                                        <p:tgtEl>
                                          <p:spTgt spid="40"/>
                                        </p:tgtEl>
                                      </p:cBhvr>
                                    </p:animEffect>
                                    <p:set>
                                      <p:cBhvr>
                                        <p:cTn id="114" dur="1" fill="hold">
                                          <p:stCondLst>
                                            <p:cond delay="499"/>
                                          </p:stCondLst>
                                        </p:cTn>
                                        <p:tgtEl>
                                          <p:spTgt spid="40"/>
                                        </p:tgtEl>
                                        <p:attrNameLst>
                                          <p:attrName>style.visibility</p:attrName>
                                        </p:attrNameLst>
                                      </p:cBhvr>
                                      <p:to>
                                        <p:strVal val="hidden"/>
                                      </p:to>
                                    </p:set>
                                  </p:childTnLst>
                                </p:cTn>
                              </p:par>
                            </p:childTnLst>
                          </p:cTn>
                        </p:par>
                        <p:par>
                          <p:cTn id="115" fill="hold">
                            <p:stCondLst>
                              <p:cond delay="1000"/>
                            </p:stCondLst>
                            <p:childTnLst>
                              <p:par>
                                <p:cTn id="116" presetID="10" presetClass="entr" presetSubtype="0" fill="hold" grpId="0" nodeType="afterEffect">
                                  <p:stCondLst>
                                    <p:cond delay="0"/>
                                  </p:stCondLst>
                                  <p:childTnLst>
                                    <p:set>
                                      <p:cBhvr>
                                        <p:cTn id="117" dur="1" fill="hold">
                                          <p:stCondLst>
                                            <p:cond delay="0"/>
                                          </p:stCondLst>
                                        </p:cTn>
                                        <p:tgtEl>
                                          <p:spTgt spid="38"/>
                                        </p:tgtEl>
                                        <p:attrNameLst>
                                          <p:attrName>style.visibility</p:attrName>
                                        </p:attrNameLst>
                                      </p:cBhvr>
                                      <p:to>
                                        <p:strVal val="visible"/>
                                      </p:to>
                                    </p:set>
                                    <p:animEffect transition="in" filter="fade">
                                      <p:cBhvr>
                                        <p:cTn id="118" dur="500"/>
                                        <p:tgtEl>
                                          <p:spTgt spid="38"/>
                                        </p:tgtEl>
                                      </p:cBhvr>
                                    </p:animEffect>
                                  </p:childTnLst>
                                </p:cTn>
                              </p:par>
                            </p:childTnLst>
                          </p:cTn>
                        </p:par>
                      </p:childTnLst>
                    </p:cTn>
                  </p:par>
                  <p:par>
                    <p:cTn id="119" fill="hold">
                      <p:stCondLst>
                        <p:cond delay="indefinite"/>
                      </p:stCondLst>
                      <p:childTnLst>
                        <p:par>
                          <p:cTn id="120" fill="hold">
                            <p:stCondLst>
                              <p:cond delay="0"/>
                            </p:stCondLst>
                            <p:childTnLst>
                              <p:par>
                                <p:cTn id="121" presetID="2" presetClass="entr" presetSubtype="4" fill="hold" grpId="0" nodeType="clickEffect">
                                  <p:stCondLst>
                                    <p:cond delay="0"/>
                                  </p:stCondLst>
                                  <p:childTnLst>
                                    <p:set>
                                      <p:cBhvr>
                                        <p:cTn id="122" dur="1" fill="hold">
                                          <p:stCondLst>
                                            <p:cond delay="0"/>
                                          </p:stCondLst>
                                        </p:cTn>
                                        <p:tgtEl>
                                          <p:spTgt spid="31"/>
                                        </p:tgtEl>
                                        <p:attrNameLst>
                                          <p:attrName>style.visibility</p:attrName>
                                        </p:attrNameLst>
                                      </p:cBhvr>
                                      <p:to>
                                        <p:strVal val="visible"/>
                                      </p:to>
                                    </p:set>
                                    <p:anim calcmode="lin" valueType="num">
                                      <p:cBhvr additive="base">
                                        <p:cTn id="123" dur="500" fill="hold"/>
                                        <p:tgtEl>
                                          <p:spTgt spid="31"/>
                                        </p:tgtEl>
                                        <p:attrNameLst>
                                          <p:attrName>ppt_x</p:attrName>
                                        </p:attrNameLst>
                                      </p:cBhvr>
                                      <p:tavLst>
                                        <p:tav tm="0">
                                          <p:val>
                                            <p:strVal val="#ppt_x"/>
                                          </p:val>
                                        </p:tav>
                                        <p:tav tm="100000">
                                          <p:val>
                                            <p:strVal val="#ppt_x"/>
                                          </p:val>
                                        </p:tav>
                                      </p:tavLst>
                                    </p:anim>
                                    <p:anim calcmode="lin" valueType="num">
                                      <p:cBhvr additive="base">
                                        <p:cTn id="124" dur="500" fill="hold"/>
                                        <p:tgtEl>
                                          <p:spTgt spid="31"/>
                                        </p:tgtEl>
                                        <p:attrNameLst>
                                          <p:attrName>ppt_y</p:attrName>
                                        </p:attrNameLst>
                                      </p:cBhvr>
                                      <p:tavLst>
                                        <p:tav tm="0">
                                          <p:val>
                                            <p:strVal val="1+#ppt_h/2"/>
                                          </p:val>
                                        </p:tav>
                                        <p:tav tm="100000">
                                          <p:val>
                                            <p:strVal val="#ppt_y"/>
                                          </p:val>
                                        </p:tav>
                                      </p:tavLst>
                                    </p:anim>
                                  </p:childTnLst>
                                </p:cTn>
                              </p:par>
                            </p:childTnLst>
                          </p:cTn>
                        </p:par>
                        <p:par>
                          <p:cTn id="125" fill="hold">
                            <p:stCondLst>
                              <p:cond delay="500"/>
                            </p:stCondLst>
                            <p:childTnLst>
                              <p:par>
                                <p:cTn id="126" presetID="10" presetClass="exit" presetSubtype="0" fill="hold" grpId="1" nodeType="afterEffect">
                                  <p:stCondLst>
                                    <p:cond delay="0"/>
                                  </p:stCondLst>
                                  <p:childTnLst>
                                    <p:animEffect transition="out" filter="fade">
                                      <p:cBhvr>
                                        <p:cTn id="127" dur="500"/>
                                        <p:tgtEl>
                                          <p:spTgt spid="37"/>
                                        </p:tgtEl>
                                      </p:cBhvr>
                                    </p:animEffect>
                                    <p:set>
                                      <p:cBhvr>
                                        <p:cTn id="128" dur="1" fill="hold">
                                          <p:stCondLst>
                                            <p:cond delay="499"/>
                                          </p:stCondLst>
                                        </p:cTn>
                                        <p:tgtEl>
                                          <p:spTgt spid="37"/>
                                        </p:tgtEl>
                                        <p:attrNameLst>
                                          <p:attrName>style.visibility</p:attrName>
                                        </p:attrNameLst>
                                      </p:cBhvr>
                                      <p:to>
                                        <p:strVal val="hidden"/>
                                      </p:to>
                                    </p:set>
                                  </p:childTnLst>
                                </p:cTn>
                              </p:par>
                            </p:childTnLst>
                          </p:cTn>
                        </p:par>
                        <p:par>
                          <p:cTn id="129" fill="hold">
                            <p:stCondLst>
                              <p:cond delay="1000"/>
                            </p:stCondLst>
                            <p:childTnLst>
                              <p:par>
                                <p:cTn id="130" presetID="10" presetClass="entr" presetSubtype="0" fill="hold" grpId="0" nodeType="afterEffect">
                                  <p:stCondLst>
                                    <p:cond delay="0"/>
                                  </p:stCondLst>
                                  <p:childTnLst>
                                    <p:set>
                                      <p:cBhvr>
                                        <p:cTn id="131" dur="1" fill="hold">
                                          <p:stCondLst>
                                            <p:cond delay="0"/>
                                          </p:stCondLst>
                                        </p:cTn>
                                        <p:tgtEl>
                                          <p:spTgt spid="46"/>
                                        </p:tgtEl>
                                        <p:attrNameLst>
                                          <p:attrName>style.visibility</p:attrName>
                                        </p:attrNameLst>
                                      </p:cBhvr>
                                      <p:to>
                                        <p:strVal val="visible"/>
                                      </p:to>
                                    </p:set>
                                    <p:animEffect transition="in" filter="fade">
                                      <p:cBhvr>
                                        <p:cTn id="132" dur="500"/>
                                        <p:tgtEl>
                                          <p:spTgt spid="46"/>
                                        </p:tgtEl>
                                      </p:cBhvr>
                                    </p:animEffect>
                                  </p:childTnLst>
                                </p:cTn>
                              </p:par>
                            </p:childTnLst>
                          </p:cTn>
                        </p:par>
                      </p:childTnLst>
                    </p:cTn>
                  </p:par>
                  <p:par>
                    <p:cTn id="133" fill="hold">
                      <p:stCondLst>
                        <p:cond delay="indefinite"/>
                      </p:stCondLst>
                      <p:childTnLst>
                        <p:par>
                          <p:cTn id="134" fill="hold">
                            <p:stCondLst>
                              <p:cond delay="0"/>
                            </p:stCondLst>
                            <p:childTnLst>
                              <p:par>
                                <p:cTn id="135" presetID="2" presetClass="entr" presetSubtype="4" fill="hold" grpId="0" nodeType="clickEffect">
                                  <p:stCondLst>
                                    <p:cond delay="0"/>
                                  </p:stCondLst>
                                  <p:childTnLst>
                                    <p:set>
                                      <p:cBhvr>
                                        <p:cTn id="136" dur="1" fill="hold">
                                          <p:stCondLst>
                                            <p:cond delay="0"/>
                                          </p:stCondLst>
                                        </p:cTn>
                                        <p:tgtEl>
                                          <p:spTgt spid="32"/>
                                        </p:tgtEl>
                                        <p:attrNameLst>
                                          <p:attrName>style.visibility</p:attrName>
                                        </p:attrNameLst>
                                      </p:cBhvr>
                                      <p:to>
                                        <p:strVal val="visible"/>
                                      </p:to>
                                    </p:set>
                                    <p:anim calcmode="lin" valueType="num">
                                      <p:cBhvr additive="base">
                                        <p:cTn id="137" dur="500" fill="hold"/>
                                        <p:tgtEl>
                                          <p:spTgt spid="32"/>
                                        </p:tgtEl>
                                        <p:attrNameLst>
                                          <p:attrName>ppt_x</p:attrName>
                                        </p:attrNameLst>
                                      </p:cBhvr>
                                      <p:tavLst>
                                        <p:tav tm="0">
                                          <p:val>
                                            <p:strVal val="#ppt_x"/>
                                          </p:val>
                                        </p:tav>
                                        <p:tav tm="100000">
                                          <p:val>
                                            <p:strVal val="#ppt_x"/>
                                          </p:val>
                                        </p:tav>
                                      </p:tavLst>
                                    </p:anim>
                                    <p:anim calcmode="lin" valueType="num">
                                      <p:cBhvr additive="base">
                                        <p:cTn id="138" dur="500" fill="hold"/>
                                        <p:tgtEl>
                                          <p:spTgt spid="32"/>
                                        </p:tgtEl>
                                        <p:attrNameLst>
                                          <p:attrName>ppt_y</p:attrName>
                                        </p:attrNameLst>
                                      </p:cBhvr>
                                      <p:tavLst>
                                        <p:tav tm="0">
                                          <p:val>
                                            <p:strVal val="1+#ppt_h/2"/>
                                          </p:val>
                                        </p:tav>
                                        <p:tav tm="100000">
                                          <p:val>
                                            <p:strVal val="#ppt_y"/>
                                          </p:val>
                                        </p:tav>
                                      </p:tavLst>
                                    </p:anim>
                                  </p:childTnLst>
                                </p:cTn>
                              </p:par>
                            </p:childTnLst>
                          </p:cTn>
                        </p:par>
                        <p:par>
                          <p:cTn id="139" fill="hold">
                            <p:stCondLst>
                              <p:cond delay="500"/>
                            </p:stCondLst>
                            <p:childTnLst>
                              <p:par>
                                <p:cTn id="140" presetID="10" presetClass="exit" presetSubtype="0" fill="hold" grpId="1" nodeType="afterEffect">
                                  <p:stCondLst>
                                    <p:cond delay="0"/>
                                  </p:stCondLst>
                                  <p:childTnLst>
                                    <p:animEffect transition="out" filter="fade">
                                      <p:cBhvr>
                                        <p:cTn id="141" dur="500"/>
                                        <p:tgtEl>
                                          <p:spTgt spid="38"/>
                                        </p:tgtEl>
                                      </p:cBhvr>
                                    </p:animEffect>
                                    <p:set>
                                      <p:cBhvr>
                                        <p:cTn id="142" dur="1" fill="hold">
                                          <p:stCondLst>
                                            <p:cond delay="499"/>
                                          </p:stCondLst>
                                        </p:cTn>
                                        <p:tgtEl>
                                          <p:spTgt spid="38"/>
                                        </p:tgtEl>
                                        <p:attrNameLst>
                                          <p:attrName>style.visibility</p:attrName>
                                        </p:attrNameLst>
                                      </p:cBhvr>
                                      <p:to>
                                        <p:strVal val="hidden"/>
                                      </p:to>
                                    </p:set>
                                  </p:childTnLst>
                                </p:cTn>
                              </p:par>
                            </p:childTnLst>
                          </p:cTn>
                        </p:par>
                        <p:par>
                          <p:cTn id="143" fill="hold">
                            <p:stCondLst>
                              <p:cond delay="1000"/>
                            </p:stCondLst>
                            <p:childTnLst>
                              <p:par>
                                <p:cTn id="144" presetID="10" presetClass="entr" presetSubtype="0" fill="hold" grpId="0" nodeType="afterEffect">
                                  <p:stCondLst>
                                    <p:cond delay="0"/>
                                  </p:stCondLst>
                                  <p:childTnLst>
                                    <p:set>
                                      <p:cBhvr>
                                        <p:cTn id="145" dur="1" fill="hold">
                                          <p:stCondLst>
                                            <p:cond delay="0"/>
                                          </p:stCondLst>
                                        </p:cTn>
                                        <p:tgtEl>
                                          <p:spTgt spid="47"/>
                                        </p:tgtEl>
                                        <p:attrNameLst>
                                          <p:attrName>style.visibility</p:attrName>
                                        </p:attrNameLst>
                                      </p:cBhvr>
                                      <p:to>
                                        <p:strVal val="visible"/>
                                      </p:to>
                                    </p:set>
                                    <p:animEffect transition="in" filter="fade">
                                      <p:cBhvr>
                                        <p:cTn id="146" dur="500"/>
                                        <p:tgtEl>
                                          <p:spTgt spid="47"/>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grpId="0" nodeType="clickEffect">
                                  <p:stCondLst>
                                    <p:cond delay="0"/>
                                  </p:stCondLst>
                                  <p:childTnLst>
                                    <p:set>
                                      <p:cBhvr>
                                        <p:cTn id="150" dur="1" fill="hold">
                                          <p:stCondLst>
                                            <p:cond delay="0"/>
                                          </p:stCondLst>
                                        </p:cTn>
                                        <p:tgtEl>
                                          <p:spTgt spid="45"/>
                                        </p:tgtEl>
                                        <p:attrNameLst>
                                          <p:attrName>style.visibility</p:attrName>
                                        </p:attrNameLst>
                                      </p:cBhvr>
                                      <p:to>
                                        <p:strVal val="visible"/>
                                      </p:to>
                                    </p:set>
                                    <p:animEffect transition="in" filter="fade">
                                      <p:cBhvr>
                                        <p:cTn id="15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2" grpId="0"/>
      <p:bldP spid="13" grpId="0"/>
      <p:bldP spid="14" grpId="0"/>
      <p:bldP spid="15" grpId="0"/>
      <p:bldP spid="16" grpId="0"/>
      <p:bldP spid="17" grpId="0"/>
      <p:bldP spid="18" grpId="0"/>
      <p:bldP spid="28" grpId="0"/>
      <p:bldP spid="31" grpId="0"/>
      <p:bldP spid="32" grpId="0"/>
      <p:bldP spid="34" grpId="0"/>
      <p:bldP spid="34" grpId="1"/>
      <p:bldP spid="35" grpId="0"/>
      <p:bldP spid="36" grpId="0"/>
      <p:bldP spid="37" grpId="0"/>
      <p:bldP spid="37" grpId="1"/>
      <p:bldP spid="38" grpId="0"/>
      <p:bldP spid="38" grpId="1"/>
      <p:bldP spid="39" grpId="0"/>
      <p:bldP spid="39" grpId="1"/>
      <p:bldP spid="40" grpId="0"/>
      <p:bldP spid="40" grpId="1"/>
      <p:bldP spid="45" grpId="0"/>
      <p:bldP spid="46" grpId="0"/>
      <p:bldP spid="47"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5" name="Isosceles Triangle 34"/>
          <p:cNvSpPr/>
          <p:nvPr/>
        </p:nvSpPr>
        <p:spPr>
          <a:xfrm>
            <a:off x="0" y="0"/>
            <a:ext cx="12192000" cy="6858000"/>
          </a:xfrm>
          <a:prstGeom prst="triangle">
            <a:avLst>
              <a:gd name="adj" fmla="val 100000"/>
            </a:avLst>
          </a:prstGeom>
          <a:solidFill>
            <a:schemeClr val="bg1">
              <a:lumMod val="8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TextBox 5"/>
          <p:cNvSpPr txBox="1"/>
          <p:nvPr/>
        </p:nvSpPr>
        <p:spPr>
          <a:xfrm>
            <a:off x="195030" y="1353481"/>
            <a:ext cx="1672937" cy="461665"/>
          </a:xfrm>
          <a:prstGeom prst="rect">
            <a:avLst/>
          </a:prstGeom>
          <a:noFill/>
        </p:spPr>
        <p:txBody>
          <a:bodyPr wrap="square" rtlCol="0">
            <a:spAutoFit/>
          </a:bodyPr>
          <a:lstStyle/>
          <a:p>
            <a:r>
              <a:rPr lang="en-US" sz="2400" dirty="0" smtClean="0">
                <a:latin typeface="Arial Black" panose="020B0A04020102020204" pitchFamily="34" charset="0"/>
              </a:rPr>
              <a:t>INPUT</a:t>
            </a:r>
            <a:r>
              <a:rPr lang="en-US" sz="2000" dirty="0" smtClean="0">
                <a:latin typeface="Arial Black" panose="020B0A04020102020204" pitchFamily="34" charset="0"/>
              </a:rPr>
              <a:t>:</a:t>
            </a:r>
            <a:endParaRPr lang="en-US" sz="2000" dirty="0">
              <a:latin typeface="Arial Black" panose="020B0A04020102020204" pitchFamily="34" charset="0"/>
            </a:endParaRPr>
          </a:p>
        </p:txBody>
      </p:sp>
      <p:sp>
        <p:nvSpPr>
          <p:cNvPr id="8" name="TextBox 7"/>
          <p:cNvSpPr txBox="1"/>
          <p:nvPr/>
        </p:nvSpPr>
        <p:spPr>
          <a:xfrm>
            <a:off x="233456" y="2586525"/>
            <a:ext cx="2057402" cy="461665"/>
          </a:xfrm>
          <a:prstGeom prst="rect">
            <a:avLst/>
          </a:prstGeom>
          <a:noFill/>
        </p:spPr>
        <p:txBody>
          <a:bodyPr wrap="square" rtlCol="0">
            <a:spAutoFit/>
          </a:bodyPr>
          <a:lstStyle/>
          <a:p>
            <a:r>
              <a:rPr lang="en-US" sz="2400" dirty="0" smtClean="0">
                <a:latin typeface="Arial Black" panose="020B0A04020102020204" pitchFamily="34" charset="0"/>
              </a:rPr>
              <a:t>PATTERN</a:t>
            </a:r>
            <a:r>
              <a:rPr lang="en-US" sz="2000" dirty="0" smtClean="0">
                <a:latin typeface="Arial Black" panose="020B0A04020102020204" pitchFamily="34" charset="0"/>
              </a:rPr>
              <a:t>:</a:t>
            </a:r>
            <a:endParaRPr lang="en-US" sz="2000" dirty="0">
              <a:latin typeface="Arial Black" panose="020B0A04020102020204" pitchFamily="34" charset="0"/>
            </a:endParaRPr>
          </a:p>
        </p:txBody>
      </p:sp>
      <p:sp>
        <p:nvSpPr>
          <p:cNvPr id="2" name="Rectangle 1"/>
          <p:cNvSpPr/>
          <p:nvPr/>
        </p:nvSpPr>
        <p:spPr>
          <a:xfrm>
            <a:off x="2858526" y="171392"/>
            <a:ext cx="6728317" cy="769441"/>
          </a:xfrm>
          <a:prstGeom prst="rect">
            <a:avLst/>
          </a:prstGeom>
        </p:spPr>
        <p:txBody>
          <a:bodyPr wrap="none">
            <a:spAutoFit/>
          </a:bodyPr>
          <a:lstStyle/>
          <a:p>
            <a:r>
              <a:rPr lang="en-US" sz="4400" dirty="0" smtClean="0">
                <a:latin typeface="Arial Black" panose="020B0A04020102020204" pitchFamily="34" charset="0"/>
              </a:rPr>
              <a:t>GOOD-SUFFIX TABLE</a:t>
            </a:r>
            <a:endParaRPr lang="en-US" sz="4400" dirty="0">
              <a:latin typeface="Arial Black" panose="020B0A04020102020204" pitchFamily="34" charset="0"/>
            </a:endParaRPr>
          </a:p>
        </p:txBody>
      </p:sp>
      <p:sp>
        <p:nvSpPr>
          <p:cNvPr id="10" name="Rectangle 3"/>
          <p:cNvSpPr>
            <a:spLocks noChangeArrowheads="1"/>
          </p:cNvSpPr>
          <p:nvPr/>
        </p:nvSpPr>
        <p:spPr bwMode="auto">
          <a:xfrm>
            <a:off x="115865" y="1010245"/>
            <a:ext cx="5785613" cy="58477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err="1" smtClean="0">
                <a:ln>
                  <a:noFill/>
                </a:ln>
                <a:solidFill>
                  <a:srgbClr val="FF0000"/>
                </a:solidFill>
                <a:effectLst/>
                <a:latin typeface="Consolas" panose="020B0609020204030204" pitchFamily="49" charset="0"/>
              </a:rPr>
              <a:t>def</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preprocess_strong_suffix</a:t>
            </a:r>
            <a:r>
              <a:rPr kumimoji="0" lang="en-US" altLang="en-US" sz="1100" b="1" i="0" u="none" strike="noStrike" cap="none" normalizeH="0" baseline="0" dirty="0" smtClean="0">
                <a:ln>
                  <a:noFill/>
                </a:ln>
                <a:effectLst/>
                <a:latin typeface="Consolas" panose="020B0609020204030204" pitchFamily="49" charset="0"/>
              </a:rPr>
              <a:t>(shift, </a:t>
            </a:r>
            <a:r>
              <a:rPr kumimoji="0" lang="en-US" altLang="en-US" sz="1100" b="1" i="0" u="none" strike="noStrike" cap="none" normalizeH="0" baseline="0" dirty="0" err="1" smtClean="0">
                <a:ln>
                  <a:noFill/>
                </a:ln>
                <a:effectLst/>
                <a:latin typeface="Consolas" panose="020B0609020204030204" pitchFamily="49" charset="0"/>
              </a:rPr>
              <a:t>bpos</a:t>
            </a:r>
            <a:r>
              <a:rPr kumimoji="0" lang="en-US" altLang="en-US" sz="1100" b="1" i="0" u="none" strike="noStrike" cap="none" normalizeH="0" baseline="0" dirty="0" smtClean="0">
                <a:ln>
                  <a:noFill/>
                </a:ln>
                <a:effectLst/>
                <a:latin typeface="Consolas" panose="020B0609020204030204" pitchFamily="49" charset="0"/>
              </a:rPr>
              <a:t>, pat, m):</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 m is the length of pattern</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i</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m</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j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m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1</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bpos</a:t>
            </a:r>
            <a:r>
              <a:rPr kumimoji="0" lang="en-US" altLang="en-US" sz="1100" b="1" i="0" u="none" strike="noStrike" cap="none" normalizeH="0" baseline="0" dirty="0" smtClean="0">
                <a:ln>
                  <a:noFill/>
                </a:ln>
                <a:effectLst/>
                <a:latin typeface="Consolas" panose="020B0609020204030204" pitchFamily="49" charset="0"/>
              </a:rPr>
              <a:t>[</a:t>
            </a:r>
            <a:r>
              <a:rPr kumimoji="0" lang="en-US" altLang="en-US" sz="1100" b="1" i="0" u="none" strike="noStrike" cap="none" normalizeH="0" baseline="0" dirty="0" err="1" smtClean="0">
                <a:ln>
                  <a:noFill/>
                </a:ln>
                <a:effectLst/>
                <a:latin typeface="Consolas" panose="020B0609020204030204" pitchFamily="49" charset="0"/>
              </a:rPr>
              <a:t>i</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j</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FF0000"/>
                </a:solidFill>
                <a:effectLst/>
                <a:latin typeface="Consolas" panose="020B0609020204030204" pitchFamily="49" charset="0"/>
              </a:rPr>
              <a:t> while</a:t>
            </a:r>
            <a:r>
              <a:rPr kumimoji="0" lang="en-US" altLang="en-US" sz="800" b="1" i="0" u="none" strike="noStrike" cap="none" normalizeH="0" baseline="0" dirty="0" smtClean="0">
                <a:ln>
                  <a:noFill/>
                </a:ln>
                <a:solidFill>
                  <a:srgbClr val="FF0000"/>
                </a:solidFill>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i</a:t>
            </a:r>
            <a:r>
              <a:rPr kumimoji="0" lang="en-US" altLang="en-US" sz="1100" b="1" i="0" u="none" strike="noStrike" cap="none" normalizeH="0" baseline="0" dirty="0" smtClean="0">
                <a:ln>
                  <a:noFill/>
                </a:ln>
                <a:effectLst/>
                <a:latin typeface="Consolas" panose="020B0609020204030204" pitchFamily="49" charset="0"/>
              </a:rPr>
              <a:t> &gt; 0:</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002060"/>
                </a:solidFill>
                <a:effectLst/>
                <a:latin typeface="Consolas" panose="020B0609020204030204" pitchFamily="49" charset="0"/>
              </a:rPr>
              <a:t>'''if character at position i-1 is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not equivalent to character at j-1,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then continue searching to right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of the pattern for border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FF0000"/>
                </a:solidFill>
                <a:effectLst/>
                <a:latin typeface="Consolas" panose="020B0609020204030204" pitchFamily="49" charset="0"/>
              </a:rPr>
              <a:t>while</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j &lt;=</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m and</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pat[</a:t>
            </a:r>
            <a:r>
              <a:rPr kumimoji="0" lang="en-US" altLang="en-US" sz="1100" b="1" i="0" u="none" strike="noStrike" cap="none" normalizeH="0" baseline="0" dirty="0" err="1" smtClean="0">
                <a:ln>
                  <a:noFill/>
                </a:ln>
                <a:solidFill>
                  <a:srgbClr val="00B050"/>
                </a:solidFill>
                <a:effectLst/>
                <a:latin typeface="Consolas" panose="020B0609020204030204" pitchFamily="49" charset="0"/>
              </a:rPr>
              <a:t>i</a:t>
            </a:r>
            <a:r>
              <a:rPr kumimoji="0" lang="en-US" altLang="en-US" sz="1100" b="1" i="0" u="none" strike="noStrike" cap="none" normalizeH="0" baseline="0" dirty="0" smtClean="0">
                <a:ln>
                  <a:noFill/>
                </a:ln>
                <a:solidFill>
                  <a:srgbClr val="00B050"/>
                </a:solidFill>
                <a:effectLst/>
                <a:latin typeface="Consolas" panose="020B0609020204030204" pitchFamily="49" charset="0"/>
              </a:rPr>
              <a:t> -</a:t>
            </a:r>
            <a:r>
              <a:rPr kumimoji="0" lang="en-US" altLang="en-US" sz="800" b="1" i="0" u="none" strike="noStrike" cap="none" normalizeH="0" baseline="0" dirty="0" smtClean="0">
                <a:ln>
                  <a:noFill/>
                </a:ln>
                <a:solidFill>
                  <a:srgbClr val="00B050"/>
                </a:solidFill>
                <a:effectLst/>
                <a:latin typeface="Consolas" panose="020B0609020204030204" pitchFamily="49" charset="0"/>
              </a:rPr>
              <a:t> </a:t>
            </a:r>
            <a:r>
              <a:rPr kumimoji="0" lang="en-US" altLang="en-US" sz="1100" b="1" i="0" u="none" strike="noStrike" cap="none" normalizeH="0" baseline="0" dirty="0" smtClean="0">
                <a:ln>
                  <a:noFill/>
                </a:ln>
                <a:solidFill>
                  <a:srgbClr val="00B050"/>
                </a:solidFill>
                <a:effectLst/>
                <a:latin typeface="Consolas" panose="020B0609020204030204" pitchFamily="49" charset="0"/>
              </a:rPr>
              <a:t>1</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pat[</a:t>
            </a:r>
            <a:r>
              <a:rPr kumimoji="0" lang="en-US" altLang="en-US" sz="1100" b="1" i="0" u="none" strike="noStrike" cap="none" normalizeH="0" baseline="0" dirty="0" smtClean="0">
                <a:ln>
                  <a:noFill/>
                </a:ln>
                <a:solidFill>
                  <a:srgbClr val="00B050"/>
                </a:solidFill>
                <a:effectLst/>
                <a:latin typeface="Consolas" panose="020B0609020204030204" pitchFamily="49" charset="0"/>
              </a:rPr>
              <a:t>j -</a:t>
            </a:r>
            <a:r>
              <a:rPr kumimoji="0" lang="en-US" altLang="en-US" sz="800" b="1" i="0" u="none" strike="noStrike" cap="none" normalizeH="0" baseline="0" dirty="0" smtClean="0">
                <a:ln>
                  <a:noFill/>
                </a:ln>
                <a:solidFill>
                  <a:srgbClr val="00B050"/>
                </a:solidFill>
                <a:effectLst/>
                <a:latin typeface="Consolas" panose="020B0609020204030204" pitchFamily="49" charset="0"/>
              </a:rPr>
              <a:t> </a:t>
            </a:r>
            <a:r>
              <a:rPr kumimoji="0" lang="en-US" altLang="en-US" sz="1100" b="1" i="0" u="none" strike="noStrike" cap="none" normalizeH="0" baseline="0" dirty="0" smtClean="0">
                <a:ln>
                  <a:noFill/>
                </a:ln>
                <a:solidFill>
                  <a:srgbClr val="00B050"/>
                </a:solidFill>
                <a:effectLst/>
                <a:latin typeface="Consolas" panose="020B0609020204030204" pitchFamily="49" charset="0"/>
              </a:rPr>
              <a:t>1</a:t>
            </a:r>
            <a:r>
              <a:rPr kumimoji="0" lang="en-US" altLang="en-US" sz="1100" b="1" i="0" u="none" strike="noStrike" cap="none" normalizeH="0" baseline="0" dirty="0" smtClean="0">
                <a:ln>
                  <a:noFill/>
                </a:ln>
                <a:effectLst/>
                <a:latin typeface="Consolas" panose="020B0609020204030204" pitchFamily="49" charset="0"/>
              </a:rPr>
              <a:t>]:</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002060"/>
                </a:solidFill>
                <a:effectLst/>
                <a:latin typeface="Consolas" panose="020B0609020204030204" pitchFamily="49" charset="0"/>
              </a:rPr>
              <a:t> ''' the character preceding the occurrence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of t in pattern P is different than the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mismatching character in P, we stop skipping</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the occurrences and shift the pattern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from </a:t>
            </a:r>
            <a:r>
              <a:rPr kumimoji="0" lang="en-US" altLang="en-US" sz="1100" b="1" i="0" u="none" strike="noStrike" cap="none" normalizeH="0" baseline="0" dirty="0" err="1" smtClean="0">
                <a:ln>
                  <a:noFill/>
                </a:ln>
                <a:solidFill>
                  <a:srgbClr val="002060"/>
                </a:solidFill>
                <a:effectLst/>
                <a:latin typeface="Consolas" panose="020B0609020204030204" pitchFamily="49" charset="0"/>
              </a:rPr>
              <a:t>i</a:t>
            </a:r>
            <a:r>
              <a:rPr kumimoji="0" lang="en-US" altLang="en-US" sz="1100" b="1" i="0" u="none" strike="noStrike" cap="none" normalizeH="0" baseline="0" dirty="0" smtClean="0">
                <a:ln>
                  <a:noFill/>
                </a:ln>
                <a:solidFill>
                  <a:srgbClr val="002060"/>
                </a:solidFill>
                <a:effectLst/>
                <a:latin typeface="Consolas" panose="020B0609020204030204" pitchFamily="49" charset="0"/>
              </a:rPr>
              <a:t> to j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if</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shift[</a:t>
            </a:r>
            <a:r>
              <a:rPr kumimoji="0" lang="en-US" altLang="en-US" sz="1100" b="1" i="0" u="none" strike="noStrike" cap="none" normalizeH="0" baseline="0" dirty="0" smtClean="0">
                <a:ln>
                  <a:noFill/>
                </a:ln>
                <a:solidFill>
                  <a:srgbClr val="00B050"/>
                </a:solidFill>
                <a:effectLst/>
                <a:latin typeface="Consolas" panose="020B0609020204030204" pitchFamily="49" charset="0"/>
              </a:rPr>
              <a:t>j</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0:</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shift[</a:t>
            </a:r>
            <a:r>
              <a:rPr kumimoji="0" lang="en-US" altLang="en-US" sz="1100" b="1" i="0" u="none" strike="noStrike" cap="none" normalizeH="0" baseline="0" dirty="0" smtClean="0">
                <a:ln>
                  <a:noFill/>
                </a:ln>
                <a:solidFill>
                  <a:srgbClr val="00B050"/>
                </a:solidFill>
                <a:effectLst/>
                <a:latin typeface="Consolas" panose="020B0609020204030204" pitchFamily="49" charset="0"/>
              </a:rPr>
              <a:t>j</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j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i</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002060"/>
                </a:solidFill>
                <a:effectLst/>
                <a:latin typeface="Consolas" panose="020B0609020204030204" pitchFamily="49" charset="0"/>
              </a:rPr>
              <a:t> # Update the position of next border</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j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bpos</a:t>
            </a:r>
            <a:r>
              <a:rPr kumimoji="0" lang="en-US" altLang="en-US" sz="1100" b="1" i="0" u="none" strike="noStrike" cap="none" normalizeH="0" baseline="0" dirty="0" smtClean="0">
                <a:ln>
                  <a:noFill/>
                </a:ln>
                <a:effectLst/>
                <a:latin typeface="Consolas" panose="020B0609020204030204" pitchFamily="49" charset="0"/>
              </a:rPr>
              <a:t>[j]</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solidFill>
                  <a:srgbClr val="002060"/>
                </a:solidFill>
                <a:effectLst/>
                <a:latin typeface="Consolas" panose="020B0609020204030204" pitchFamily="49" charset="0"/>
              </a:rPr>
              <a:t>    </a:t>
            </a:r>
            <a:r>
              <a:rPr kumimoji="0" lang="en-US" altLang="en-US" sz="800" b="1" i="0" u="none" strike="noStrike" cap="none" normalizeH="0" baseline="0" dirty="0" smtClean="0">
                <a:ln>
                  <a:noFill/>
                </a:ln>
                <a:solidFill>
                  <a:srgbClr val="002060"/>
                </a:solidFill>
                <a:effectLst/>
                <a:latin typeface="Consolas" panose="020B0609020204030204" pitchFamily="49" charset="0"/>
              </a:rPr>
              <a:t> </a:t>
            </a:r>
            <a:endParaRPr kumimoji="0" lang="en-US" altLang="en-US" sz="1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 p[i-1] matched with p[j-1], border is found.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solidFill>
                  <a:srgbClr val="002060"/>
                </a:solidFill>
                <a:effectLst/>
                <a:latin typeface="Consolas" panose="020B0609020204030204" pitchFamily="49" charset="0"/>
              </a:rPr>
              <a:t>        store the beginning position of border '''</a:t>
            </a:r>
            <a:endParaRPr kumimoji="0" lang="en-US" altLang="en-US" sz="8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i</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1</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j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1</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err="1" smtClean="0">
                <a:ln>
                  <a:noFill/>
                </a:ln>
                <a:effectLst/>
                <a:latin typeface="Consolas" panose="020B0609020204030204" pitchFamily="49" charset="0"/>
              </a:rPr>
              <a:t>bpos</a:t>
            </a:r>
            <a:r>
              <a:rPr kumimoji="0" lang="en-US" altLang="en-US" sz="1100" b="1" i="0" u="none" strike="noStrike" cap="none" normalizeH="0" baseline="0" dirty="0" smtClean="0">
                <a:ln>
                  <a:noFill/>
                </a:ln>
                <a:effectLst/>
                <a:latin typeface="Consolas" panose="020B0609020204030204" pitchFamily="49" charset="0"/>
              </a:rPr>
              <a:t>[</a:t>
            </a:r>
            <a:r>
              <a:rPr kumimoji="0" lang="en-US" altLang="en-US" sz="1100" b="1" i="0" u="none" strike="noStrike" cap="none" normalizeH="0" baseline="0" dirty="0" err="1" smtClean="0">
                <a:ln>
                  <a:noFill/>
                </a:ln>
                <a:solidFill>
                  <a:srgbClr val="00B050"/>
                </a:solidFill>
                <a:effectLst/>
                <a:latin typeface="Consolas" panose="020B0609020204030204" pitchFamily="49" charset="0"/>
              </a:rPr>
              <a:t>i</a:t>
            </a:r>
            <a:r>
              <a:rPr kumimoji="0" lang="en-US" altLang="en-US" sz="1100" b="1" i="0" u="none" strike="noStrike" cap="none" normalizeH="0" baseline="0" dirty="0" smtClean="0">
                <a:ln>
                  <a:noFill/>
                </a:ln>
                <a:effectLst/>
                <a:latin typeface="Consolas" panose="020B0609020204030204" pitchFamily="49" charset="0"/>
              </a:rPr>
              <a:t>] =</a:t>
            </a:r>
            <a:r>
              <a:rPr kumimoji="0" lang="en-US" altLang="en-US" sz="800" b="1" i="0" u="none" strike="noStrike" cap="none" normalizeH="0" baseline="0" dirty="0" smtClean="0">
                <a:ln>
                  <a:noFill/>
                </a:ln>
                <a:effectLst/>
                <a:latin typeface="Consolas" panose="020B0609020204030204" pitchFamily="49" charset="0"/>
              </a:rPr>
              <a:t> </a:t>
            </a:r>
            <a:r>
              <a:rPr kumimoji="0" lang="en-US" altLang="en-US" sz="1100" b="1" i="0" u="none" strike="noStrike" cap="none" normalizeH="0" baseline="0" dirty="0" smtClean="0">
                <a:ln>
                  <a:noFill/>
                </a:ln>
                <a:effectLst/>
                <a:latin typeface="Consolas" panose="020B0609020204030204" pitchFamily="49" charset="0"/>
              </a:rPr>
              <a:t>j</a:t>
            </a:r>
            <a:endParaRPr kumimoji="0" lang="en-US" altLang="en-US" sz="8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effectLst/>
                <a:latin typeface="Consolas" panose="020B0609020204030204" pitchFamily="49" charset="0"/>
              </a:rPr>
              <a:t> </a:t>
            </a:r>
            <a:endParaRPr kumimoji="0" lang="en-US" altLang="en-US" sz="1800" b="1" i="0" u="none" strike="noStrike" cap="none" normalizeH="0" baseline="0" dirty="0" smtClean="0">
              <a:ln>
                <a:noFill/>
              </a:ln>
              <a:effectLst/>
            </a:endParaRPr>
          </a:p>
        </p:txBody>
      </p:sp>
      <p:sp>
        <p:nvSpPr>
          <p:cNvPr id="13" name="Rectangle 4"/>
          <p:cNvSpPr>
            <a:spLocks noChangeArrowheads="1"/>
          </p:cNvSpPr>
          <p:nvPr/>
        </p:nvSpPr>
        <p:spPr bwMode="auto">
          <a:xfrm>
            <a:off x="6017342" y="3436766"/>
            <a:ext cx="9552477" cy="307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err="1" smtClean="0">
                <a:ln>
                  <a:noFill/>
                </a:ln>
                <a:solidFill>
                  <a:srgbClr val="FF0000"/>
                </a:solidFill>
                <a:effectLst/>
                <a:latin typeface="Consolas" panose="020B0609020204030204" pitchFamily="49" charset="0"/>
              </a:rPr>
              <a:t>def</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preprocess_case2(shift, </a:t>
            </a:r>
            <a:r>
              <a:rPr kumimoji="0" lang="en-US" altLang="en-US" sz="1200" b="1" i="0" u="none" strike="noStrike" cap="none" normalizeH="0" baseline="0" dirty="0" err="1" smtClean="0">
                <a:ln>
                  <a:noFill/>
                </a:ln>
                <a:effectLst/>
                <a:latin typeface="Consolas" panose="020B0609020204030204" pitchFamily="49" charset="0"/>
              </a:rPr>
              <a:t>bpos</a:t>
            </a:r>
            <a:r>
              <a:rPr kumimoji="0" lang="en-US" altLang="en-US" sz="1200" b="1" i="0" u="none" strike="noStrike" cap="none" normalizeH="0" baseline="0" dirty="0" smtClean="0">
                <a:ln>
                  <a:noFill/>
                </a:ln>
                <a:effectLst/>
                <a:latin typeface="Consolas" panose="020B0609020204030204" pitchFamily="49" charset="0"/>
              </a:rPr>
              <a:t>, pat, m):</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j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err="1" smtClean="0">
                <a:ln>
                  <a:noFill/>
                </a:ln>
                <a:effectLst/>
                <a:latin typeface="Consolas" panose="020B0609020204030204" pitchFamily="49" charset="0"/>
              </a:rPr>
              <a:t>bpos</a:t>
            </a:r>
            <a:r>
              <a:rPr kumimoji="0" lang="en-US" altLang="en-US" sz="1200" b="1" i="0" u="none" strike="noStrike" cap="none" normalizeH="0" baseline="0" dirty="0" smtClean="0">
                <a:ln>
                  <a:noFill/>
                </a:ln>
                <a:effectLst/>
                <a:latin typeface="Consolas" panose="020B0609020204030204" pitchFamily="49" charset="0"/>
              </a:rPr>
              <a:t>[0]</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solidFill>
                  <a:srgbClr val="FF0000"/>
                </a:solidFill>
                <a:effectLst/>
                <a:latin typeface="Consolas" panose="020B0609020204030204" pitchFamily="49" charset="0"/>
              </a:rPr>
              <a:t>for</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err="1" smtClean="0">
                <a:ln>
                  <a:noFill/>
                </a:ln>
                <a:effectLst/>
                <a:latin typeface="Consolas" panose="020B0609020204030204" pitchFamily="49" charset="0"/>
              </a:rPr>
              <a:t>i</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solidFill>
                  <a:srgbClr val="FF0000"/>
                </a:solidFill>
                <a:effectLst/>
                <a:latin typeface="Consolas" panose="020B0609020204030204" pitchFamily="49" charset="0"/>
              </a:rPr>
              <a:t>in</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range(m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1):</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a:t>
            </a:r>
            <a:r>
              <a:rPr kumimoji="0" lang="en-US" altLang="en-US" sz="900" b="1" i="0" u="none" strike="noStrike" cap="none" normalizeH="0" baseline="0" dirty="0" smtClean="0">
                <a:ln>
                  <a:noFill/>
                </a:ln>
                <a:solidFill>
                  <a:srgbClr val="002060"/>
                </a:solidFill>
                <a:effectLst/>
                <a:latin typeface="Consolas" panose="020B0609020204030204" pitchFamily="49" charset="0"/>
              </a:rPr>
              <a:t> </a:t>
            </a:r>
            <a:endParaRPr kumimoji="0" lang="en-US" altLang="en-US" sz="20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rgbClr val="002060"/>
                </a:solidFill>
                <a:effectLst/>
                <a:latin typeface="Consolas" panose="020B0609020204030204" pitchFamily="49" charset="0"/>
              </a:rPr>
              <a:t>        ''' set the border position of the first character </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rgbClr val="002060"/>
                </a:solidFill>
                <a:effectLst/>
                <a:latin typeface="Consolas" panose="020B0609020204030204" pitchFamily="49" charset="0"/>
              </a:rPr>
              <a:t>        of the pattern to all indices in array shift</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rgbClr val="002060"/>
                </a:solidFill>
                <a:effectLst/>
                <a:latin typeface="Consolas" panose="020B0609020204030204" pitchFamily="49" charset="0"/>
              </a:rPr>
              <a:t>        having shift[</a:t>
            </a:r>
            <a:r>
              <a:rPr kumimoji="0" lang="en-US" altLang="en-US" sz="1200" b="1" i="0" u="none" strike="noStrike" cap="none" normalizeH="0" baseline="0" dirty="0" err="1" smtClean="0">
                <a:ln>
                  <a:noFill/>
                </a:ln>
                <a:solidFill>
                  <a:srgbClr val="002060"/>
                </a:solidFill>
                <a:effectLst/>
                <a:latin typeface="Consolas" panose="020B0609020204030204" pitchFamily="49" charset="0"/>
              </a:rPr>
              <a:t>i</a:t>
            </a:r>
            <a:r>
              <a:rPr kumimoji="0" lang="en-US" altLang="en-US" sz="1200" b="1" i="0" u="none" strike="noStrike" cap="none" normalizeH="0" baseline="0" dirty="0" smtClean="0">
                <a:ln>
                  <a:noFill/>
                </a:ln>
                <a:solidFill>
                  <a:srgbClr val="002060"/>
                </a:solidFill>
                <a:effectLst/>
                <a:latin typeface="Consolas" panose="020B0609020204030204" pitchFamily="49" charset="0"/>
              </a:rPr>
              <a:t>] = 0 '''</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if</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shift[</a:t>
            </a:r>
            <a:r>
              <a:rPr kumimoji="0" lang="en-US" altLang="en-US" sz="1200" b="1" i="0" u="none" strike="noStrike" cap="none" normalizeH="0" baseline="0" dirty="0" err="1" smtClean="0">
                <a:ln>
                  <a:noFill/>
                </a:ln>
                <a:effectLst/>
                <a:latin typeface="Consolas" panose="020B0609020204030204" pitchFamily="49" charset="0"/>
              </a:rPr>
              <a:t>i</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0:</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shift[</a:t>
            </a:r>
            <a:r>
              <a:rPr kumimoji="0" lang="en-US" altLang="en-US" sz="1200" b="1" i="0" u="none" strike="noStrike" cap="none" normalizeH="0" baseline="0" dirty="0" err="1" smtClean="0">
                <a:ln>
                  <a:noFill/>
                </a:ln>
                <a:effectLst/>
                <a:latin typeface="Consolas" panose="020B0609020204030204" pitchFamily="49" charset="0"/>
              </a:rPr>
              <a:t>i</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j</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a:t>
            </a:r>
            <a:r>
              <a:rPr kumimoji="0" lang="en-US" altLang="en-US" sz="900" b="1" i="0" u="none" strike="noStrike" cap="none" normalizeH="0" baseline="0" dirty="0" smtClean="0">
                <a:ln>
                  <a:noFill/>
                </a:ln>
                <a:effectLst/>
                <a:latin typeface="Consolas" panose="020B0609020204030204" pitchFamily="49" charset="0"/>
              </a:rPr>
              <a:t> </a:t>
            </a:r>
            <a:endParaRPr kumimoji="0" lang="en-US" altLang="en-US" sz="20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solidFill>
                  <a:srgbClr val="002060"/>
                </a:solidFill>
                <a:effectLst/>
                <a:latin typeface="Consolas" panose="020B0609020204030204" pitchFamily="49" charset="0"/>
              </a:rPr>
              <a:t> ''' suffix becomes shorter than </a:t>
            </a:r>
            <a:r>
              <a:rPr kumimoji="0" lang="en-US" altLang="en-US" sz="1200" b="1" i="0" u="none" strike="noStrike" cap="none" normalizeH="0" baseline="0" dirty="0" err="1" smtClean="0">
                <a:ln>
                  <a:noFill/>
                </a:ln>
                <a:solidFill>
                  <a:srgbClr val="002060"/>
                </a:solidFill>
                <a:effectLst/>
                <a:latin typeface="Consolas" panose="020B0609020204030204" pitchFamily="49" charset="0"/>
              </a:rPr>
              <a:t>bpos</a:t>
            </a:r>
            <a:r>
              <a:rPr kumimoji="0" lang="en-US" altLang="en-US" sz="1200" b="1" i="0" u="none" strike="noStrike" cap="none" normalizeH="0" baseline="0" dirty="0" smtClean="0">
                <a:ln>
                  <a:noFill/>
                </a:ln>
                <a:solidFill>
                  <a:srgbClr val="002060"/>
                </a:solidFill>
                <a:effectLst/>
                <a:latin typeface="Consolas" panose="020B0609020204030204" pitchFamily="49" charset="0"/>
              </a:rPr>
              <a:t>[0], </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rgbClr val="002060"/>
                </a:solidFill>
                <a:effectLst/>
                <a:latin typeface="Consolas" panose="020B0609020204030204" pitchFamily="49" charset="0"/>
              </a:rPr>
              <a:t>        use the position of next widest border</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solidFill>
                  <a:srgbClr val="002060"/>
                </a:solidFill>
                <a:effectLst/>
                <a:latin typeface="Consolas" panose="020B0609020204030204" pitchFamily="49" charset="0"/>
              </a:rPr>
              <a:t>        as value of j '''</a:t>
            </a:r>
            <a:endParaRPr kumimoji="0" lang="en-US" altLang="en-US" sz="900" b="1" i="0" u="none" strike="noStrike" cap="none" normalizeH="0" baseline="0" dirty="0" smtClean="0">
              <a:ln>
                <a:noFill/>
              </a:ln>
              <a:solidFill>
                <a:srgbClr val="002060"/>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if</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err="1" smtClean="0">
                <a:ln>
                  <a:noFill/>
                </a:ln>
                <a:effectLst/>
                <a:latin typeface="Consolas" panose="020B0609020204030204" pitchFamily="49" charset="0"/>
              </a:rPr>
              <a:t>i</a:t>
            </a:r>
            <a:r>
              <a:rPr kumimoji="0" lang="en-US" altLang="en-US" sz="1200" b="1" i="0" u="none" strike="noStrike" cap="none" normalizeH="0" baseline="0" dirty="0" smtClean="0">
                <a:ln>
                  <a:noFill/>
                </a:ln>
                <a:effectLst/>
                <a:latin typeface="Consolas" panose="020B0609020204030204" pitchFamily="49" charset="0"/>
              </a:rPr>
              <a:t>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smtClean="0">
                <a:ln>
                  <a:noFill/>
                </a:ln>
                <a:effectLst/>
                <a:latin typeface="Consolas" panose="020B0609020204030204" pitchFamily="49" charset="0"/>
              </a:rPr>
              <a:t>j:</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smtClean="0">
                <a:ln>
                  <a:noFill/>
                </a:ln>
                <a:effectLst/>
                <a:latin typeface="Consolas" panose="020B0609020204030204" pitchFamily="49" charset="0"/>
              </a:rPr>
              <a:t>            j =</a:t>
            </a:r>
            <a:r>
              <a:rPr kumimoji="0" lang="en-US" altLang="en-US" sz="900" b="1" i="0" u="none" strike="noStrike" cap="none" normalizeH="0" baseline="0" dirty="0" smtClean="0">
                <a:ln>
                  <a:noFill/>
                </a:ln>
                <a:effectLst/>
                <a:latin typeface="Consolas" panose="020B0609020204030204" pitchFamily="49" charset="0"/>
              </a:rPr>
              <a:t> </a:t>
            </a:r>
            <a:r>
              <a:rPr kumimoji="0" lang="en-US" altLang="en-US" sz="1200" b="1" i="0" u="none" strike="noStrike" cap="none" normalizeH="0" baseline="0" dirty="0" err="1" smtClean="0">
                <a:ln>
                  <a:noFill/>
                </a:ln>
                <a:effectLst/>
                <a:latin typeface="Consolas" panose="020B0609020204030204" pitchFamily="49" charset="0"/>
              </a:rPr>
              <a:t>bpos</a:t>
            </a:r>
            <a:r>
              <a:rPr kumimoji="0" lang="en-US" altLang="en-US" sz="1200" b="1" i="0" u="none" strike="noStrike" cap="none" normalizeH="0" baseline="0" dirty="0" smtClean="0">
                <a:ln>
                  <a:noFill/>
                </a:ln>
                <a:effectLst/>
                <a:latin typeface="Consolas" panose="020B0609020204030204" pitchFamily="49" charset="0"/>
              </a:rPr>
              <a:t>[j]</a:t>
            </a:r>
            <a:endParaRPr kumimoji="0" lang="en-US" altLang="en-US" sz="900" b="1" i="0" u="none" strike="noStrike" cap="none" normalizeH="0" baseline="0" dirty="0" smtClean="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effectLst/>
                <a:latin typeface="Consolas" panose="020B0609020204030204" pitchFamily="49" charset="0"/>
              </a:rPr>
              <a:t>  </a:t>
            </a:r>
            <a:endParaRPr kumimoji="0" lang="en-US" altLang="en-US" sz="2000" b="1" i="0" u="none" strike="noStrike" cap="none" normalizeH="0" baseline="0" dirty="0" smtClean="0">
              <a:ln>
                <a:noFill/>
              </a:ln>
              <a:effectLst/>
            </a:endParaRPr>
          </a:p>
        </p:txBody>
      </p:sp>
      <p:sp>
        <p:nvSpPr>
          <p:cNvPr id="15" name="TextBox 14"/>
          <p:cNvSpPr txBox="1"/>
          <p:nvPr/>
        </p:nvSpPr>
        <p:spPr>
          <a:xfrm>
            <a:off x="422787" y="560439"/>
            <a:ext cx="2246951" cy="369332"/>
          </a:xfrm>
          <a:prstGeom prst="rect">
            <a:avLst/>
          </a:prstGeom>
          <a:noFill/>
        </p:spPr>
        <p:txBody>
          <a:bodyPr wrap="square" rtlCol="0">
            <a:spAutoFit/>
          </a:bodyPr>
          <a:lstStyle/>
          <a:p>
            <a:r>
              <a:rPr lang="en-US" dirty="0" smtClean="0">
                <a:latin typeface="Arial Black" panose="020B0A04020102020204" pitchFamily="34" charset="0"/>
              </a:rPr>
              <a:t>CASE 1:</a:t>
            </a:r>
            <a:endParaRPr lang="en-US" dirty="0">
              <a:latin typeface="Arial Black" panose="020B0A04020102020204" pitchFamily="34" charset="0"/>
            </a:endParaRPr>
          </a:p>
        </p:txBody>
      </p:sp>
      <p:sp>
        <p:nvSpPr>
          <p:cNvPr id="25" name="TextBox 24"/>
          <p:cNvSpPr txBox="1"/>
          <p:nvPr/>
        </p:nvSpPr>
        <p:spPr>
          <a:xfrm>
            <a:off x="6351047" y="2924945"/>
            <a:ext cx="2246951" cy="369332"/>
          </a:xfrm>
          <a:prstGeom prst="rect">
            <a:avLst/>
          </a:prstGeom>
          <a:noFill/>
        </p:spPr>
        <p:txBody>
          <a:bodyPr wrap="square" rtlCol="0">
            <a:spAutoFit/>
          </a:bodyPr>
          <a:lstStyle/>
          <a:p>
            <a:r>
              <a:rPr lang="en-US" dirty="0" smtClean="0">
                <a:latin typeface="Arial Black" panose="020B0A04020102020204" pitchFamily="34" charset="0"/>
              </a:rPr>
              <a:t>CASE 2:</a:t>
            </a:r>
            <a:endParaRPr lang="en-US" dirty="0">
              <a:latin typeface="Arial Black" panose="020B0A04020102020204" pitchFamily="34" charset="0"/>
            </a:endParaRPr>
          </a:p>
        </p:txBody>
      </p:sp>
      <p:graphicFrame>
        <p:nvGraphicFramePr>
          <p:cNvPr id="28" name="Table 27"/>
          <p:cNvGraphicFramePr>
            <a:graphicFrameLocks noGrp="1"/>
          </p:cNvGraphicFramePr>
          <p:nvPr>
            <p:extLst>
              <p:ext uri="{D42A27DB-BD31-4B8C-83A1-F6EECF244321}">
                <p14:modId xmlns:p14="http://schemas.microsoft.com/office/powerpoint/2010/main" val="1778943038"/>
              </p:ext>
            </p:extLst>
          </p:nvPr>
        </p:nvGraphicFramePr>
        <p:xfrm>
          <a:off x="1546262" y="1299236"/>
          <a:ext cx="10417438" cy="503252"/>
        </p:xfrm>
        <a:graphic>
          <a:graphicData uri="http://schemas.openxmlformats.org/drawingml/2006/table">
            <a:tbl>
              <a:tblPr firstRow="1" bandRow="1">
                <a:tableStyleId>{073A0DAA-6AF3-43AB-8588-CEC1D06C72B9}</a:tableStyleId>
              </a:tblPr>
              <a:tblGrid>
                <a:gridCol w="359222">
                  <a:extLst>
                    <a:ext uri="{9D8B030D-6E8A-4147-A177-3AD203B41FA5}">
                      <a16:colId xmlns:a16="http://schemas.microsoft.com/office/drawing/2014/main" val="299054463"/>
                    </a:ext>
                  </a:extLst>
                </a:gridCol>
                <a:gridCol w="359222">
                  <a:extLst>
                    <a:ext uri="{9D8B030D-6E8A-4147-A177-3AD203B41FA5}">
                      <a16:colId xmlns:a16="http://schemas.microsoft.com/office/drawing/2014/main" val="3431107822"/>
                    </a:ext>
                  </a:extLst>
                </a:gridCol>
                <a:gridCol w="359222">
                  <a:extLst>
                    <a:ext uri="{9D8B030D-6E8A-4147-A177-3AD203B41FA5}">
                      <a16:colId xmlns:a16="http://schemas.microsoft.com/office/drawing/2014/main" val="407980100"/>
                    </a:ext>
                  </a:extLst>
                </a:gridCol>
                <a:gridCol w="359222">
                  <a:extLst>
                    <a:ext uri="{9D8B030D-6E8A-4147-A177-3AD203B41FA5}">
                      <a16:colId xmlns:a16="http://schemas.microsoft.com/office/drawing/2014/main" val="703110594"/>
                    </a:ext>
                  </a:extLst>
                </a:gridCol>
                <a:gridCol w="359222">
                  <a:extLst>
                    <a:ext uri="{9D8B030D-6E8A-4147-A177-3AD203B41FA5}">
                      <a16:colId xmlns:a16="http://schemas.microsoft.com/office/drawing/2014/main" val="3845328092"/>
                    </a:ext>
                  </a:extLst>
                </a:gridCol>
                <a:gridCol w="359222">
                  <a:extLst>
                    <a:ext uri="{9D8B030D-6E8A-4147-A177-3AD203B41FA5}">
                      <a16:colId xmlns:a16="http://schemas.microsoft.com/office/drawing/2014/main" val="3652658836"/>
                    </a:ext>
                  </a:extLst>
                </a:gridCol>
                <a:gridCol w="359222">
                  <a:extLst>
                    <a:ext uri="{9D8B030D-6E8A-4147-A177-3AD203B41FA5}">
                      <a16:colId xmlns:a16="http://schemas.microsoft.com/office/drawing/2014/main" val="1931254498"/>
                    </a:ext>
                  </a:extLst>
                </a:gridCol>
                <a:gridCol w="359222">
                  <a:extLst>
                    <a:ext uri="{9D8B030D-6E8A-4147-A177-3AD203B41FA5}">
                      <a16:colId xmlns:a16="http://schemas.microsoft.com/office/drawing/2014/main" val="3562002140"/>
                    </a:ext>
                  </a:extLst>
                </a:gridCol>
                <a:gridCol w="359222">
                  <a:extLst>
                    <a:ext uri="{9D8B030D-6E8A-4147-A177-3AD203B41FA5}">
                      <a16:colId xmlns:a16="http://schemas.microsoft.com/office/drawing/2014/main" val="579969869"/>
                    </a:ext>
                  </a:extLst>
                </a:gridCol>
                <a:gridCol w="359222">
                  <a:extLst>
                    <a:ext uri="{9D8B030D-6E8A-4147-A177-3AD203B41FA5}">
                      <a16:colId xmlns:a16="http://schemas.microsoft.com/office/drawing/2014/main" val="4147395998"/>
                    </a:ext>
                  </a:extLst>
                </a:gridCol>
                <a:gridCol w="359222">
                  <a:extLst>
                    <a:ext uri="{9D8B030D-6E8A-4147-A177-3AD203B41FA5}">
                      <a16:colId xmlns:a16="http://schemas.microsoft.com/office/drawing/2014/main" val="317556161"/>
                    </a:ext>
                  </a:extLst>
                </a:gridCol>
                <a:gridCol w="359222">
                  <a:extLst>
                    <a:ext uri="{9D8B030D-6E8A-4147-A177-3AD203B41FA5}">
                      <a16:colId xmlns:a16="http://schemas.microsoft.com/office/drawing/2014/main" val="217382614"/>
                    </a:ext>
                  </a:extLst>
                </a:gridCol>
                <a:gridCol w="359222">
                  <a:extLst>
                    <a:ext uri="{9D8B030D-6E8A-4147-A177-3AD203B41FA5}">
                      <a16:colId xmlns:a16="http://schemas.microsoft.com/office/drawing/2014/main" val="2387652653"/>
                    </a:ext>
                  </a:extLst>
                </a:gridCol>
                <a:gridCol w="359222">
                  <a:extLst>
                    <a:ext uri="{9D8B030D-6E8A-4147-A177-3AD203B41FA5}">
                      <a16:colId xmlns:a16="http://schemas.microsoft.com/office/drawing/2014/main" val="1720548040"/>
                    </a:ext>
                  </a:extLst>
                </a:gridCol>
                <a:gridCol w="359222">
                  <a:extLst>
                    <a:ext uri="{9D8B030D-6E8A-4147-A177-3AD203B41FA5}">
                      <a16:colId xmlns:a16="http://schemas.microsoft.com/office/drawing/2014/main" val="1570467955"/>
                    </a:ext>
                  </a:extLst>
                </a:gridCol>
                <a:gridCol w="359222">
                  <a:extLst>
                    <a:ext uri="{9D8B030D-6E8A-4147-A177-3AD203B41FA5}">
                      <a16:colId xmlns:a16="http://schemas.microsoft.com/office/drawing/2014/main" val="4282677958"/>
                    </a:ext>
                  </a:extLst>
                </a:gridCol>
                <a:gridCol w="359222">
                  <a:extLst>
                    <a:ext uri="{9D8B030D-6E8A-4147-A177-3AD203B41FA5}">
                      <a16:colId xmlns:a16="http://schemas.microsoft.com/office/drawing/2014/main" val="3689726027"/>
                    </a:ext>
                  </a:extLst>
                </a:gridCol>
                <a:gridCol w="359222">
                  <a:extLst>
                    <a:ext uri="{9D8B030D-6E8A-4147-A177-3AD203B41FA5}">
                      <a16:colId xmlns:a16="http://schemas.microsoft.com/office/drawing/2014/main" val="2978443029"/>
                    </a:ext>
                  </a:extLst>
                </a:gridCol>
                <a:gridCol w="359222">
                  <a:extLst>
                    <a:ext uri="{9D8B030D-6E8A-4147-A177-3AD203B41FA5}">
                      <a16:colId xmlns:a16="http://schemas.microsoft.com/office/drawing/2014/main" val="1426944357"/>
                    </a:ext>
                  </a:extLst>
                </a:gridCol>
                <a:gridCol w="359222">
                  <a:extLst>
                    <a:ext uri="{9D8B030D-6E8A-4147-A177-3AD203B41FA5}">
                      <a16:colId xmlns:a16="http://schemas.microsoft.com/office/drawing/2014/main" val="2750050833"/>
                    </a:ext>
                  </a:extLst>
                </a:gridCol>
                <a:gridCol w="359222">
                  <a:extLst>
                    <a:ext uri="{9D8B030D-6E8A-4147-A177-3AD203B41FA5}">
                      <a16:colId xmlns:a16="http://schemas.microsoft.com/office/drawing/2014/main" val="2928906765"/>
                    </a:ext>
                  </a:extLst>
                </a:gridCol>
                <a:gridCol w="359222">
                  <a:extLst>
                    <a:ext uri="{9D8B030D-6E8A-4147-A177-3AD203B41FA5}">
                      <a16:colId xmlns:a16="http://schemas.microsoft.com/office/drawing/2014/main" val="711577593"/>
                    </a:ext>
                  </a:extLst>
                </a:gridCol>
                <a:gridCol w="359222">
                  <a:extLst>
                    <a:ext uri="{9D8B030D-6E8A-4147-A177-3AD203B41FA5}">
                      <a16:colId xmlns:a16="http://schemas.microsoft.com/office/drawing/2014/main" val="4288533659"/>
                    </a:ext>
                  </a:extLst>
                </a:gridCol>
                <a:gridCol w="359222">
                  <a:extLst>
                    <a:ext uri="{9D8B030D-6E8A-4147-A177-3AD203B41FA5}">
                      <a16:colId xmlns:a16="http://schemas.microsoft.com/office/drawing/2014/main" val="2201942454"/>
                    </a:ext>
                  </a:extLst>
                </a:gridCol>
                <a:gridCol w="359222">
                  <a:extLst>
                    <a:ext uri="{9D8B030D-6E8A-4147-A177-3AD203B41FA5}">
                      <a16:colId xmlns:a16="http://schemas.microsoft.com/office/drawing/2014/main" val="4172615658"/>
                    </a:ext>
                  </a:extLst>
                </a:gridCol>
                <a:gridCol w="359222">
                  <a:extLst>
                    <a:ext uri="{9D8B030D-6E8A-4147-A177-3AD203B41FA5}">
                      <a16:colId xmlns:a16="http://schemas.microsoft.com/office/drawing/2014/main" val="906159515"/>
                    </a:ext>
                  </a:extLst>
                </a:gridCol>
                <a:gridCol w="359222">
                  <a:extLst>
                    <a:ext uri="{9D8B030D-6E8A-4147-A177-3AD203B41FA5}">
                      <a16:colId xmlns:a16="http://schemas.microsoft.com/office/drawing/2014/main" val="3975626666"/>
                    </a:ext>
                  </a:extLst>
                </a:gridCol>
                <a:gridCol w="359222">
                  <a:extLst>
                    <a:ext uri="{9D8B030D-6E8A-4147-A177-3AD203B41FA5}">
                      <a16:colId xmlns:a16="http://schemas.microsoft.com/office/drawing/2014/main" val="3080361962"/>
                    </a:ext>
                  </a:extLst>
                </a:gridCol>
                <a:gridCol w="359222">
                  <a:extLst>
                    <a:ext uri="{9D8B030D-6E8A-4147-A177-3AD203B41FA5}">
                      <a16:colId xmlns:a16="http://schemas.microsoft.com/office/drawing/2014/main" val="555876756"/>
                    </a:ext>
                  </a:extLst>
                </a:gridCol>
              </a:tblGrid>
              <a:tr h="496071">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extLst>
                  <a:ext uri="{0D108BD9-81ED-4DB2-BD59-A6C34878D82A}">
                    <a16:rowId xmlns:a16="http://schemas.microsoft.com/office/drawing/2014/main" val="681106261"/>
                  </a:ext>
                </a:extLst>
              </a:tr>
            </a:tbl>
          </a:graphicData>
        </a:graphic>
      </p:graphicFrame>
      <p:graphicFrame>
        <p:nvGraphicFramePr>
          <p:cNvPr id="29" name="Table 28"/>
          <p:cNvGraphicFramePr>
            <a:graphicFrameLocks noGrp="1"/>
          </p:cNvGraphicFramePr>
          <p:nvPr>
            <p:extLst>
              <p:ext uri="{D42A27DB-BD31-4B8C-83A1-F6EECF244321}">
                <p14:modId xmlns:p14="http://schemas.microsoft.com/office/powerpoint/2010/main" val="860719963"/>
              </p:ext>
            </p:extLst>
          </p:nvPr>
        </p:nvGraphicFramePr>
        <p:xfrm>
          <a:off x="2290858" y="2484923"/>
          <a:ext cx="3244158" cy="518160"/>
        </p:xfrm>
        <a:graphic>
          <a:graphicData uri="http://schemas.openxmlformats.org/drawingml/2006/table">
            <a:tbl>
              <a:tblPr firstRow="1" bandRow="1">
                <a:tableStyleId>{073A0DAA-6AF3-43AB-8588-CEC1D06C72B9}</a:tableStyleId>
              </a:tblPr>
              <a:tblGrid>
                <a:gridCol w="360462">
                  <a:extLst>
                    <a:ext uri="{9D8B030D-6E8A-4147-A177-3AD203B41FA5}">
                      <a16:colId xmlns:a16="http://schemas.microsoft.com/office/drawing/2014/main" val="111791966"/>
                    </a:ext>
                  </a:extLst>
                </a:gridCol>
                <a:gridCol w="360462">
                  <a:extLst>
                    <a:ext uri="{9D8B030D-6E8A-4147-A177-3AD203B41FA5}">
                      <a16:colId xmlns:a16="http://schemas.microsoft.com/office/drawing/2014/main" val="3585154893"/>
                    </a:ext>
                  </a:extLst>
                </a:gridCol>
                <a:gridCol w="360462">
                  <a:extLst>
                    <a:ext uri="{9D8B030D-6E8A-4147-A177-3AD203B41FA5}">
                      <a16:colId xmlns:a16="http://schemas.microsoft.com/office/drawing/2014/main" val="1958033110"/>
                    </a:ext>
                  </a:extLst>
                </a:gridCol>
                <a:gridCol w="360462">
                  <a:extLst>
                    <a:ext uri="{9D8B030D-6E8A-4147-A177-3AD203B41FA5}">
                      <a16:colId xmlns:a16="http://schemas.microsoft.com/office/drawing/2014/main" val="3663671854"/>
                    </a:ext>
                  </a:extLst>
                </a:gridCol>
                <a:gridCol w="360462">
                  <a:extLst>
                    <a:ext uri="{9D8B030D-6E8A-4147-A177-3AD203B41FA5}">
                      <a16:colId xmlns:a16="http://schemas.microsoft.com/office/drawing/2014/main" val="25102201"/>
                    </a:ext>
                  </a:extLst>
                </a:gridCol>
                <a:gridCol w="360462">
                  <a:extLst>
                    <a:ext uri="{9D8B030D-6E8A-4147-A177-3AD203B41FA5}">
                      <a16:colId xmlns:a16="http://schemas.microsoft.com/office/drawing/2014/main" val="3893967151"/>
                    </a:ext>
                  </a:extLst>
                </a:gridCol>
                <a:gridCol w="360462">
                  <a:extLst>
                    <a:ext uri="{9D8B030D-6E8A-4147-A177-3AD203B41FA5}">
                      <a16:colId xmlns:a16="http://schemas.microsoft.com/office/drawing/2014/main" val="2032984425"/>
                    </a:ext>
                  </a:extLst>
                </a:gridCol>
                <a:gridCol w="360462">
                  <a:extLst>
                    <a:ext uri="{9D8B030D-6E8A-4147-A177-3AD203B41FA5}">
                      <a16:colId xmlns:a16="http://schemas.microsoft.com/office/drawing/2014/main" val="3489488787"/>
                    </a:ext>
                  </a:extLst>
                </a:gridCol>
                <a:gridCol w="360462">
                  <a:extLst>
                    <a:ext uri="{9D8B030D-6E8A-4147-A177-3AD203B41FA5}">
                      <a16:colId xmlns:a16="http://schemas.microsoft.com/office/drawing/2014/main" val="637083757"/>
                    </a:ext>
                  </a:extLst>
                </a:gridCol>
              </a:tblGrid>
              <a:tr h="475289">
                <a:tc>
                  <a:txBody>
                    <a:bodyPr/>
                    <a:lstStyle/>
                    <a:p>
                      <a:pPr algn="ctr"/>
                      <a:r>
                        <a:rPr lang="en-US" sz="2800" dirty="0" smtClean="0"/>
                        <a:t>G</a:t>
                      </a:r>
                      <a:endParaRPr lang="en-US" sz="2800" dirty="0"/>
                    </a:p>
                  </a:txBody>
                  <a:tcPr/>
                </a:tc>
                <a:tc>
                  <a:txBody>
                    <a:bodyPr/>
                    <a:lstStyle/>
                    <a:p>
                      <a:pPr algn="ctr"/>
                      <a:r>
                        <a:rPr lang="en-US" sz="2800" dirty="0" smtClean="0"/>
                        <a:t>T</a:t>
                      </a:r>
                      <a:endParaRPr lang="en-US" sz="2800" dirty="0"/>
                    </a:p>
                  </a:txBody>
                  <a:tcPr/>
                </a:tc>
                <a:tc>
                  <a:txBody>
                    <a:bodyPr/>
                    <a:lstStyle/>
                    <a:p>
                      <a:pPr algn="ctr"/>
                      <a:r>
                        <a:rPr lang="en-US" sz="2800" dirty="0" smtClean="0"/>
                        <a:t>A</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extLst>
                  <a:ext uri="{0D108BD9-81ED-4DB2-BD59-A6C34878D82A}">
                    <a16:rowId xmlns:a16="http://schemas.microsoft.com/office/drawing/2014/main" val="27401974"/>
                  </a:ext>
                </a:extLst>
              </a:tr>
            </a:tbl>
          </a:graphicData>
        </a:graphic>
      </p:graphicFrame>
      <p:graphicFrame>
        <p:nvGraphicFramePr>
          <p:cNvPr id="30" name="Table 29"/>
          <p:cNvGraphicFramePr>
            <a:graphicFrameLocks noGrp="1"/>
          </p:cNvGraphicFramePr>
          <p:nvPr>
            <p:extLst>
              <p:ext uri="{D42A27DB-BD31-4B8C-83A1-F6EECF244321}">
                <p14:modId xmlns:p14="http://schemas.microsoft.com/office/powerpoint/2010/main" val="3779967814"/>
              </p:ext>
            </p:extLst>
          </p:nvPr>
        </p:nvGraphicFramePr>
        <p:xfrm>
          <a:off x="305499" y="4093926"/>
          <a:ext cx="11641527" cy="814062"/>
        </p:xfrm>
        <a:graphic>
          <a:graphicData uri="http://schemas.openxmlformats.org/drawingml/2006/table">
            <a:tbl>
              <a:tblPr firstRow="1" bandRow="1">
                <a:tableStyleId>{073A0DAA-6AF3-43AB-8588-CEC1D06C72B9}</a:tableStyleId>
              </a:tblPr>
              <a:tblGrid>
                <a:gridCol w="1293503">
                  <a:extLst>
                    <a:ext uri="{9D8B030D-6E8A-4147-A177-3AD203B41FA5}">
                      <a16:colId xmlns:a16="http://schemas.microsoft.com/office/drawing/2014/main" val="2447262858"/>
                    </a:ext>
                  </a:extLst>
                </a:gridCol>
                <a:gridCol w="1293503">
                  <a:extLst>
                    <a:ext uri="{9D8B030D-6E8A-4147-A177-3AD203B41FA5}">
                      <a16:colId xmlns:a16="http://schemas.microsoft.com/office/drawing/2014/main" val="1486136309"/>
                    </a:ext>
                  </a:extLst>
                </a:gridCol>
                <a:gridCol w="1293503">
                  <a:extLst>
                    <a:ext uri="{9D8B030D-6E8A-4147-A177-3AD203B41FA5}">
                      <a16:colId xmlns:a16="http://schemas.microsoft.com/office/drawing/2014/main" val="810217236"/>
                    </a:ext>
                  </a:extLst>
                </a:gridCol>
                <a:gridCol w="1293503">
                  <a:extLst>
                    <a:ext uri="{9D8B030D-6E8A-4147-A177-3AD203B41FA5}">
                      <a16:colId xmlns:a16="http://schemas.microsoft.com/office/drawing/2014/main" val="3654274268"/>
                    </a:ext>
                  </a:extLst>
                </a:gridCol>
                <a:gridCol w="1293503">
                  <a:extLst>
                    <a:ext uri="{9D8B030D-6E8A-4147-A177-3AD203B41FA5}">
                      <a16:colId xmlns:a16="http://schemas.microsoft.com/office/drawing/2014/main" val="1176499045"/>
                    </a:ext>
                  </a:extLst>
                </a:gridCol>
                <a:gridCol w="1293503">
                  <a:extLst>
                    <a:ext uri="{9D8B030D-6E8A-4147-A177-3AD203B41FA5}">
                      <a16:colId xmlns:a16="http://schemas.microsoft.com/office/drawing/2014/main" val="3087077248"/>
                    </a:ext>
                  </a:extLst>
                </a:gridCol>
                <a:gridCol w="1293503">
                  <a:extLst>
                    <a:ext uri="{9D8B030D-6E8A-4147-A177-3AD203B41FA5}">
                      <a16:colId xmlns:a16="http://schemas.microsoft.com/office/drawing/2014/main" val="85776215"/>
                    </a:ext>
                  </a:extLst>
                </a:gridCol>
                <a:gridCol w="1293503">
                  <a:extLst>
                    <a:ext uri="{9D8B030D-6E8A-4147-A177-3AD203B41FA5}">
                      <a16:colId xmlns:a16="http://schemas.microsoft.com/office/drawing/2014/main" val="2248153007"/>
                    </a:ext>
                  </a:extLst>
                </a:gridCol>
                <a:gridCol w="1293503">
                  <a:extLst>
                    <a:ext uri="{9D8B030D-6E8A-4147-A177-3AD203B41FA5}">
                      <a16:colId xmlns:a16="http://schemas.microsoft.com/office/drawing/2014/main" val="3878847913"/>
                    </a:ext>
                  </a:extLst>
                </a:gridCol>
              </a:tblGrid>
              <a:tr h="206726">
                <a:tc>
                  <a:txBody>
                    <a:bodyPr/>
                    <a:lstStyle/>
                    <a:p>
                      <a:pPr algn="ctr"/>
                      <a:r>
                        <a:rPr lang="en-US" sz="1100" dirty="0" smtClean="0">
                          <a:solidFill>
                            <a:schemeClr val="bg1"/>
                          </a:solidFill>
                          <a:latin typeface="Arial Black" panose="020B0A04020102020204" pitchFamily="34" charset="0"/>
                        </a:rPr>
                        <a:t>K</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1</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2</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3</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4</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5</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6</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7</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8</a:t>
                      </a:r>
                      <a:endParaRPr lang="en-US" sz="1100" b="0" dirty="0">
                        <a:solidFill>
                          <a:schemeClr val="bg1"/>
                        </a:solidFill>
                        <a:latin typeface="Arial Black" panose="020B0A04020102020204" pitchFamily="34" charset="0"/>
                      </a:endParaRPr>
                    </a:p>
                  </a:txBody>
                  <a:tcPr/>
                </a:tc>
                <a:extLst>
                  <a:ext uri="{0D108BD9-81ED-4DB2-BD59-A6C34878D82A}">
                    <a16:rowId xmlns:a16="http://schemas.microsoft.com/office/drawing/2014/main" val="3815884692"/>
                  </a:ext>
                </a:extLst>
              </a:tr>
              <a:tr h="206726">
                <a:tc>
                  <a:txBody>
                    <a:bodyPr/>
                    <a:lstStyle/>
                    <a:p>
                      <a:pPr algn="ctr"/>
                      <a:r>
                        <a:rPr lang="en-US" sz="1100" dirty="0" smtClean="0">
                          <a:solidFill>
                            <a:schemeClr val="tx1"/>
                          </a:solidFill>
                          <a:latin typeface="Arial Black" panose="020B0A04020102020204" pitchFamily="34" charset="0"/>
                        </a:rPr>
                        <a:t>PATTERN</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GTAGCGGC</a:t>
                      </a:r>
                      <a:r>
                        <a:rPr lang="en-US" sz="1100" b="0" dirty="0" smtClean="0">
                          <a:solidFill>
                            <a:srgbClr val="FF0000"/>
                          </a:solidFill>
                          <a:latin typeface="Arial Black" panose="020B0A04020102020204" pitchFamily="34" charset="0"/>
                        </a:rPr>
                        <a:t>G</a:t>
                      </a:r>
                      <a:endParaRPr lang="en-US" sz="1100" b="0" dirty="0">
                        <a:solidFill>
                          <a:srgbClr val="FF0000"/>
                        </a:solidFill>
                        <a:latin typeface="Arial Black" panose="020B0A040201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Black" panose="020B0A04020102020204" pitchFamily="34" charset="0"/>
                        </a:rPr>
                        <a:t>GTAGCGG</a:t>
                      </a:r>
                      <a:r>
                        <a:rPr lang="en-US" sz="1100" b="0" dirty="0" smtClean="0">
                          <a:solidFill>
                            <a:srgbClr val="FF0000"/>
                          </a:solidFill>
                          <a:latin typeface="Arial Black" panose="020B0A04020102020204" pitchFamily="34" charset="0"/>
                        </a:rPr>
                        <a:t>CG</a:t>
                      </a:r>
                    </a:p>
                  </a:txBody>
                  <a:tcPr/>
                </a:tc>
                <a:tc>
                  <a:txBody>
                    <a:bodyPr/>
                    <a:lstStyle/>
                    <a:p>
                      <a:pPr algn="ctr"/>
                      <a:r>
                        <a:rPr lang="en-US" sz="1100" b="0" dirty="0" smtClean="0">
                          <a:solidFill>
                            <a:schemeClr val="tx1"/>
                          </a:solidFill>
                          <a:latin typeface="Arial Black" panose="020B0A04020102020204" pitchFamily="34" charset="0"/>
                        </a:rPr>
                        <a:t>GTAGCG</a:t>
                      </a:r>
                      <a:r>
                        <a:rPr lang="en-US" sz="1100" b="0" dirty="0" smtClean="0">
                          <a:solidFill>
                            <a:srgbClr val="FF0000"/>
                          </a:solidFill>
                          <a:latin typeface="Arial Black" panose="020B0A04020102020204" pitchFamily="34" charset="0"/>
                        </a:rPr>
                        <a:t>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GTAGC</a:t>
                      </a:r>
                      <a:r>
                        <a:rPr lang="en-US" sz="1100" b="0" dirty="0" smtClean="0">
                          <a:solidFill>
                            <a:srgbClr val="FF0000"/>
                          </a:solidFill>
                          <a:latin typeface="Arial Black" panose="020B0A04020102020204" pitchFamily="34" charset="0"/>
                        </a:rPr>
                        <a:t>GGCG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a:t>
                      </a:r>
                      <a:r>
                        <a:rPr lang="en-US" sz="1100" b="0" dirty="0" smtClean="0">
                          <a:solidFill>
                            <a:srgbClr val="FF0000"/>
                          </a:solidFill>
                          <a:latin typeface="Arial Black" panose="020B0A04020102020204" pitchFamily="34" charset="0"/>
                        </a:rPr>
                        <a:t>CGGCG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a:t>
                      </a:r>
                      <a:r>
                        <a:rPr lang="en-US" sz="1100" b="0" dirty="0" smtClean="0">
                          <a:solidFill>
                            <a:srgbClr val="FF0000"/>
                          </a:solidFill>
                          <a:latin typeface="Arial Black" panose="020B0A04020102020204" pitchFamily="34" charset="0"/>
                        </a:rPr>
                        <a:t>GCGGCG</a:t>
                      </a:r>
                      <a:endParaRPr lang="en-US" sz="1100" b="0" dirty="0">
                        <a:solidFill>
                          <a:schemeClr val="tx1"/>
                        </a:solidFill>
                        <a:latin typeface="Arial Black" panose="020B0A040201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Black" panose="020B0A04020102020204" pitchFamily="34" charset="0"/>
                        </a:rPr>
                        <a:t>GT</a:t>
                      </a:r>
                      <a:r>
                        <a:rPr lang="en-US" sz="1100" b="0" dirty="0" smtClean="0">
                          <a:solidFill>
                            <a:srgbClr val="FF0000"/>
                          </a:solidFill>
                          <a:latin typeface="Arial Black" panose="020B0A04020102020204" pitchFamily="34" charset="0"/>
                        </a:rPr>
                        <a:t>AGCGGCG</a:t>
                      </a:r>
                      <a:endParaRPr lang="en-US" sz="1100" b="0" dirty="0" smtClean="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a:t>
                      </a:r>
                      <a:r>
                        <a:rPr lang="en-US" sz="1100" b="0" dirty="0" smtClean="0">
                          <a:solidFill>
                            <a:srgbClr val="FF0000"/>
                          </a:solidFill>
                          <a:latin typeface="Arial Black" panose="020B0A04020102020204" pitchFamily="34" charset="0"/>
                        </a:rPr>
                        <a:t>TAGCGGCG</a:t>
                      </a:r>
                      <a:endParaRPr lang="en-US" sz="1100" b="0" dirty="0">
                        <a:solidFill>
                          <a:schemeClr val="tx1"/>
                        </a:solidFill>
                        <a:latin typeface="Arial Black" panose="020B0A04020102020204" pitchFamily="34" charset="0"/>
                      </a:endParaRPr>
                    </a:p>
                  </a:txBody>
                  <a:tcPr/>
                </a:tc>
                <a:extLst>
                  <a:ext uri="{0D108BD9-81ED-4DB2-BD59-A6C34878D82A}">
                    <a16:rowId xmlns:a16="http://schemas.microsoft.com/office/drawing/2014/main" val="3903149231"/>
                  </a:ext>
                </a:extLst>
              </a:tr>
              <a:tr h="295902">
                <a:tc>
                  <a:txBody>
                    <a:bodyPr/>
                    <a:lstStyle/>
                    <a:p>
                      <a:pPr algn="ctr"/>
                      <a:r>
                        <a:rPr lang="en-US" sz="1100" dirty="0" smtClean="0">
                          <a:solidFill>
                            <a:schemeClr val="tx1"/>
                          </a:solidFill>
                          <a:latin typeface="Arial Black" panose="020B0A04020102020204" pitchFamily="34" charset="0"/>
                        </a:rPr>
                        <a:t>D2</a:t>
                      </a: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extLst>
                  <a:ext uri="{0D108BD9-81ED-4DB2-BD59-A6C34878D82A}">
                    <a16:rowId xmlns:a16="http://schemas.microsoft.com/office/drawing/2014/main" val="778907034"/>
                  </a:ext>
                </a:extLst>
              </a:tr>
            </a:tbl>
          </a:graphicData>
        </a:graphic>
      </p:graphicFrame>
      <p:sp>
        <p:nvSpPr>
          <p:cNvPr id="19" name="TextBox 18"/>
          <p:cNvSpPr txBox="1"/>
          <p:nvPr/>
        </p:nvSpPr>
        <p:spPr>
          <a:xfrm>
            <a:off x="2058141" y="4612701"/>
            <a:ext cx="343186" cy="276999"/>
          </a:xfrm>
          <a:prstGeom prst="rect">
            <a:avLst/>
          </a:prstGeom>
          <a:noFill/>
        </p:spPr>
        <p:txBody>
          <a:bodyPr wrap="square" rtlCol="0">
            <a:spAutoFit/>
          </a:bodyPr>
          <a:lstStyle/>
          <a:p>
            <a:r>
              <a:rPr lang="en-US" sz="1200" dirty="0" smtClean="0">
                <a:latin typeface="Arial Black" panose="020B0A04020102020204" pitchFamily="34" charset="0"/>
              </a:rPr>
              <a:t>2</a:t>
            </a:r>
            <a:endParaRPr lang="en-US" sz="1200" dirty="0">
              <a:latin typeface="Arial Black" panose="020B0A04020102020204" pitchFamily="34" charset="0"/>
            </a:endParaRPr>
          </a:p>
        </p:txBody>
      </p:sp>
      <p:sp>
        <p:nvSpPr>
          <p:cNvPr id="33" name="TextBox 32"/>
          <p:cNvSpPr txBox="1"/>
          <p:nvPr/>
        </p:nvSpPr>
        <p:spPr>
          <a:xfrm>
            <a:off x="3411453" y="4612701"/>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34" name="TextBox 33"/>
          <p:cNvSpPr txBox="1"/>
          <p:nvPr/>
        </p:nvSpPr>
        <p:spPr>
          <a:xfrm>
            <a:off x="4711700" y="4612169"/>
            <a:ext cx="343186" cy="276999"/>
          </a:xfrm>
          <a:prstGeom prst="rect">
            <a:avLst/>
          </a:prstGeom>
          <a:noFill/>
        </p:spPr>
        <p:txBody>
          <a:bodyPr wrap="square" rtlCol="0">
            <a:spAutoFit/>
          </a:bodyPr>
          <a:lstStyle/>
          <a:p>
            <a:r>
              <a:rPr lang="en-US" sz="1200" dirty="0">
                <a:latin typeface="Arial Black" panose="020B0A04020102020204" pitchFamily="34" charset="0"/>
              </a:rPr>
              <a:t>3</a:t>
            </a:r>
            <a:endParaRPr lang="en-US" sz="1200" dirty="0">
              <a:latin typeface="Arial Black" panose="020B0A04020102020204" pitchFamily="34" charset="0"/>
            </a:endParaRPr>
          </a:p>
        </p:txBody>
      </p:sp>
      <p:sp>
        <p:nvSpPr>
          <p:cNvPr id="36" name="TextBox 35"/>
          <p:cNvSpPr txBox="1"/>
          <p:nvPr/>
        </p:nvSpPr>
        <p:spPr>
          <a:xfrm>
            <a:off x="5975698" y="4612169"/>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44" name="TextBox 43"/>
          <p:cNvSpPr txBox="1"/>
          <p:nvPr/>
        </p:nvSpPr>
        <p:spPr>
          <a:xfrm>
            <a:off x="7254874" y="4612168"/>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45" name="TextBox 44"/>
          <p:cNvSpPr txBox="1"/>
          <p:nvPr/>
        </p:nvSpPr>
        <p:spPr>
          <a:xfrm>
            <a:off x="8534050" y="4605759"/>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46" name="TextBox 45"/>
          <p:cNvSpPr txBox="1"/>
          <p:nvPr/>
        </p:nvSpPr>
        <p:spPr>
          <a:xfrm>
            <a:off x="9806039" y="4596082"/>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47" name="TextBox 46"/>
          <p:cNvSpPr txBox="1"/>
          <p:nvPr/>
        </p:nvSpPr>
        <p:spPr>
          <a:xfrm>
            <a:off x="11113620" y="4612168"/>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Tree>
    <p:extLst>
      <p:ext uri="{BB962C8B-B14F-4D97-AF65-F5344CB8AC3E}">
        <p14:creationId xmlns:p14="http://schemas.microsoft.com/office/powerpoint/2010/main" val="25291408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2" fill="hold" grpId="0" nodeType="clickEffect">
                                  <p:stCondLst>
                                    <p:cond delay="0"/>
                                  </p:stCondLst>
                                  <p:childTnLst>
                                    <p:anim calcmode="lin" valueType="num">
                                      <p:cBhvr additive="base">
                                        <p:cTn id="6" dur="750"/>
                                        <p:tgtEl>
                                          <p:spTgt spid="10"/>
                                        </p:tgtEl>
                                        <p:attrNameLst>
                                          <p:attrName>ppt_x</p:attrName>
                                        </p:attrNameLst>
                                      </p:cBhvr>
                                      <p:tavLst>
                                        <p:tav tm="0">
                                          <p:val>
                                            <p:strVal val="ppt_x"/>
                                          </p:val>
                                        </p:tav>
                                        <p:tav tm="100000">
                                          <p:val>
                                            <p:strVal val="1+ppt_w/2"/>
                                          </p:val>
                                        </p:tav>
                                      </p:tavLst>
                                    </p:anim>
                                    <p:anim calcmode="lin" valueType="num">
                                      <p:cBhvr additive="base">
                                        <p:cTn id="7" dur="750"/>
                                        <p:tgtEl>
                                          <p:spTgt spid="10"/>
                                        </p:tgtEl>
                                        <p:attrNameLst>
                                          <p:attrName>ppt_y</p:attrName>
                                        </p:attrNameLst>
                                      </p:cBhvr>
                                      <p:tavLst>
                                        <p:tav tm="0">
                                          <p:val>
                                            <p:strVal val="ppt_y"/>
                                          </p:val>
                                        </p:tav>
                                        <p:tav tm="100000">
                                          <p:val>
                                            <p:strVal val="ppt_y"/>
                                          </p:val>
                                        </p:tav>
                                      </p:tavLst>
                                    </p:anim>
                                    <p:set>
                                      <p:cBhvr>
                                        <p:cTn id="8" dur="1" fill="hold">
                                          <p:stCondLst>
                                            <p:cond delay="749"/>
                                          </p:stCondLst>
                                        </p:cTn>
                                        <p:tgtEl>
                                          <p:spTgt spid="10"/>
                                        </p:tgtEl>
                                        <p:attrNameLst>
                                          <p:attrName>style.visibility</p:attrName>
                                        </p:attrNameLst>
                                      </p:cBhvr>
                                      <p:to>
                                        <p:strVal val="hidden"/>
                                      </p:to>
                                    </p:set>
                                  </p:childTnLst>
                                </p:cTn>
                              </p:par>
                              <p:par>
                                <p:cTn id="9" presetID="2" presetClass="exit" presetSubtype="2" fill="hold" grpId="0" nodeType="withEffect">
                                  <p:stCondLst>
                                    <p:cond delay="0"/>
                                  </p:stCondLst>
                                  <p:childTnLst>
                                    <p:anim calcmode="lin" valueType="num">
                                      <p:cBhvr additive="base">
                                        <p:cTn id="10" dur="750"/>
                                        <p:tgtEl>
                                          <p:spTgt spid="15"/>
                                        </p:tgtEl>
                                        <p:attrNameLst>
                                          <p:attrName>ppt_x</p:attrName>
                                        </p:attrNameLst>
                                      </p:cBhvr>
                                      <p:tavLst>
                                        <p:tav tm="0">
                                          <p:val>
                                            <p:strVal val="ppt_x"/>
                                          </p:val>
                                        </p:tav>
                                        <p:tav tm="100000">
                                          <p:val>
                                            <p:strVal val="1+ppt_w/2"/>
                                          </p:val>
                                        </p:tav>
                                      </p:tavLst>
                                    </p:anim>
                                    <p:anim calcmode="lin" valueType="num">
                                      <p:cBhvr additive="base">
                                        <p:cTn id="11" dur="750"/>
                                        <p:tgtEl>
                                          <p:spTgt spid="15"/>
                                        </p:tgtEl>
                                        <p:attrNameLst>
                                          <p:attrName>ppt_y</p:attrName>
                                        </p:attrNameLst>
                                      </p:cBhvr>
                                      <p:tavLst>
                                        <p:tav tm="0">
                                          <p:val>
                                            <p:strVal val="ppt_y"/>
                                          </p:val>
                                        </p:tav>
                                        <p:tav tm="100000">
                                          <p:val>
                                            <p:strVal val="ppt_y"/>
                                          </p:val>
                                        </p:tav>
                                      </p:tavLst>
                                    </p:anim>
                                    <p:set>
                                      <p:cBhvr>
                                        <p:cTn id="12" dur="1" fill="hold">
                                          <p:stCondLst>
                                            <p:cond delay="749"/>
                                          </p:stCondLst>
                                        </p:cTn>
                                        <p:tgtEl>
                                          <p:spTgt spid="1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grpId="0" nodeType="clickEffect">
                                  <p:stCondLst>
                                    <p:cond delay="0"/>
                                  </p:stCondLst>
                                  <p:childTnLst>
                                    <p:anim calcmode="lin" valueType="num">
                                      <p:cBhvr additive="base">
                                        <p:cTn id="16" dur="500"/>
                                        <p:tgtEl>
                                          <p:spTgt spid="25"/>
                                        </p:tgtEl>
                                        <p:attrNameLst>
                                          <p:attrName>ppt_x</p:attrName>
                                        </p:attrNameLst>
                                      </p:cBhvr>
                                      <p:tavLst>
                                        <p:tav tm="0">
                                          <p:val>
                                            <p:strVal val="ppt_x"/>
                                          </p:val>
                                        </p:tav>
                                        <p:tav tm="100000">
                                          <p:val>
                                            <p:strVal val="ppt_x"/>
                                          </p:val>
                                        </p:tav>
                                      </p:tavLst>
                                    </p:anim>
                                    <p:anim calcmode="lin" valueType="num">
                                      <p:cBhvr additive="base">
                                        <p:cTn id="17" dur="500"/>
                                        <p:tgtEl>
                                          <p:spTgt spid="25"/>
                                        </p:tgtEl>
                                        <p:attrNameLst>
                                          <p:attrName>ppt_y</p:attrName>
                                        </p:attrNameLst>
                                      </p:cBhvr>
                                      <p:tavLst>
                                        <p:tav tm="0">
                                          <p:val>
                                            <p:strVal val="ppt_y"/>
                                          </p:val>
                                        </p:tav>
                                        <p:tav tm="100000">
                                          <p:val>
                                            <p:strVal val="1+ppt_h/2"/>
                                          </p:val>
                                        </p:tav>
                                      </p:tavLst>
                                    </p:anim>
                                    <p:set>
                                      <p:cBhvr>
                                        <p:cTn id="18" dur="1" fill="hold">
                                          <p:stCondLst>
                                            <p:cond delay="499"/>
                                          </p:stCondLst>
                                        </p:cTn>
                                        <p:tgtEl>
                                          <p:spTgt spid="25"/>
                                        </p:tgtEl>
                                        <p:attrNameLst>
                                          <p:attrName>style.visibility</p:attrName>
                                        </p:attrNameLst>
                                      </p:cBhvr>
                                      <p:to>
                                        <p:strVal val="hidden"/>
                                      </p:to>
                                    </p:set>
                                  </p:childTnLst>
                                </p:cTn>
                              </p:par>
                              <p:par>
                                <p:cTn id="19" presetID="2" presetClass="exit" presetSubtype="4" fill="hold" grpId="0" nodeType="withEffect">
                                  <p:stCondLst>
                                    <p:cond delay="0"/>
                                  </p:stCondLst>
                                  <p:childTnLst>
                                    <p:anim calcmode="lin" valueType="num">
                                      <p:cBhvr additive="base">
                                        <p:cTn id="20" dur="500"/>
                                        <p:tgtEl>
                                          <p:spTgt spid="13"/>
                                        </p:tgtEl>
                                        <p:attrNameLst>
                                          <p:attrName>ppt_x</p:attrName>
                                        </p:attrNameLst>
                                      </p:cBhvr>
                                      <p:tavLst>
                                        <p:tav tm="0">
                                          <p:val>
                                            <p:strVal val="ppt_x"/>
                                          </p:val>
                                        </p:tav>
                                        <p:tav tm="100000">
                                          <p:val>
                                            <p:strVal val="ppt_x"/>
                                          </p:val>
                                        </p:tav>
                                      </p:tavLst>
                                    </p:anim>
                                    <p:anim calcmode="lin" valueType="num">
                                      <p:cBhvr additive="base">
                                        <p:cTn id="21" dur="500"/>
                                        <p:tgtEl>
                                          <p:spTgt spid="13"/>
                                        </p:tgtEl>
                                        <p:attrNameLst>
                                          <p:attrName>ppt_y</p:attrName>
                                        </p:attrNameLst>
                                      </p:cBhvr>
                                      <p:tavLst>
                                        <p:tav tm="0">
                                          <p:val>
                                            <p:strVal val="ppt_y"/>
                                          </p:val>
                                        </p:tav>
                                        <p:tav tm="100000">
                                          <p:val>
                                            <p:strVal val="1+ppt_h/2"/>
                                          </p:val>
                                        </p:tav>
                                      </p:tavLst>
                                    </p:anim>
                                    <p:set>
                                      <p:cBhvr>
                                        <p:cTn id="22" dur="1" fill="hold">
                                          <p:stCondLst>
                                            <p:cond delay="499"/>
                                          </p:stCondLst>
                                        </p:cTn>
                                        <p:tgtEl>
                                          <p:spTgt spid="13"/>
                                        </p:tgtEl>
                                        <p:attrNameLst>
                                          <p:attrName>style.visibility</p:attrName>
                                        </p:attrNameLst>
                                      </p:cBhvr>
                                      <p:to>
                                        <p:strVal val="hidden"/>
                                      </p:to>
                                    </p:set>
                                  </p:childTnLst>
                                </p:cTn>
                              </p:par>
                              <p:par>
                                <p:cTn id="23" presetID="2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down)">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down)">
                                      <p:cBhvr>
                                        <p:cTn id="35" dur="500"/>
                                        <p:tgtEl>
                                          <p:spTgt spid="28"/>
                                        </p:tgtEl>
                                      </p:cBhvr>
                                    </p:animEffect>
                                  </p:childTnLst>
                                </p:cTn>
                              </p:par>
                              <p:par>
                                <p:cTn id="36" presetID="22" presetClass="entr" presetSubtype="4" fill="hold"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down)">
                                      <p:cBhvr>
                                        <p:cTn id="38" dur="500"/>
                                        <p:tgtEl>
                                          <p:spTgt spid="29"/>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additive="base">
                                        <p:cTn id="43" dur="500" fill="hold"/>
                                        <p:tgtEl>
                                          <p:spTgt spid="30"/>
                                        </p:tgtEl>
                                        <p:attrNameLst>
                                          <p:attrName>ppt_x</p:attrName>
                                        </p:attrNameLst>
                                      </p:cBhvr>
                                      <p:tavLst>
                                        <p:tav tm="0">
                                          <p:val>
                                            <p:strVal val="#ppt_x"/>
                                          </p:val>
                                        </p:tav>
                                        <p:tav tm="100000">
                                          <p:val>
                                            <p:strVal val="#ppt_x"/>
                                          </p:val>
                                        </p:tav>
                                      </p:tavLst>
                                    </p:anim>
                                    <p:anim calcmode="lin" valueType="num">
                                      <p:cBhvr additive="base">
                                        <p:cTn id="4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3"/>
                                        </p:tgtEl>
                                        <p:attrNameLst>
                                          <p:attrName>style.visibility</p:attrName>
                                        </p:attrNameLst>
                                      </p:cBhvr>
                                      <p:to>
                                        <p:strVal val="visible"/>
                                      </p:to>
                                    </p:set>
                                    <p:animEffect transition="in" filter="fade">
                                      <p:cBhvr>
                                        <p:cTn id="54" dur="500"/>
                                        <p:tgtEl>
                                          <p:spTgt spid="33"/>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34"/>
                                        </p:tgtEl>
                                        <p:attrNameLst>
                                          <p:attrName>style.visibility</p:attrName>
                                        </p:attrNameLst>
                                      </p:cBhvr>
                                      <p:to>
                                        <p:strVal val="visible"/>
                                      </p:to>
                                    </p:set>
                                    <p:animEffect transition="in" filter="fade">
                                      <p:cBhvr>
                                        <p:cTn id="59" dur="500"/>
                                        <p:tgtEl>
                                          <p:spTgt spid="34"/>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fade">
                                      <p:cBhvr>
                                        <p:cTn id="64" dur="500"/>
                                        <p:tgtEl>
                                          <p:spTgt spid="36"/>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fade">
                                      <p:cBhvr>
                                        <p:cTn id="69" dur="500"/>
                                        <p:tgtEl>
                                          <p:spTgt spid="4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5"/>
                                        </p:tgtEl>
                                        <p:attrNameLst>
                                          <p:attrName>style.visibility</p:attrName>
                                        </p:attrNameLst>
                                      </p:cBhvr>
                                      <p:to>
                                        <p:strVal val="visible"/>
                                      </p:to>
                                    </p:set>
                                    <p:animEffect transition="in" filter="fade">
                                      <p:cBhvr>
                                        <p:cTn id="72" dur="500"/>
                                        <p:tgtEl>
                                          <p:spTgt spid="4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fade">
                                      <p:cBhvr>
                                        <p:cTn id="75" dur="500"/>
                                        <p:tgtEl>
                                          <p:spTgt spid="4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7"/>
                                        </p:tgtEl>
                                        <p:attrNameLst>
                                          <p:attrName>style.visibility</p:attrName>
                                        </p:attrNameLst>
                                      </p:cBhvr>
                                      <p:to>
                                        <p:strVal val="visible"/>
                                      </p:to>
                                    </p:set>
                                    <p:animEffect transition="in" filter="fade">
                                      <p:cBhvr>
                                        <p:cTn id="78"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13" grpId="0"/>
      <p:bldP spid="15" grpId="0"/>
      <p:bldP spid="25" grpId="0"/>
      <p:bldP spid="19" grpId="0"/>
      <p:bldP spid="33" grpId="0"/>
      <p:bldP spid="34" grpId="0"/>
      <p:bldP spid="36" grpId="0"/>
      <p:bldP spid="44" grpId="0"/>
      <p:bldP spid="45" grpId="0"/>
      <p:bldP spid="46" grpId="0"/>
      <p:bldP spid="4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Isosceles Triangle 44"/>
          <p:cNvSpPr/>
          <p:nvPr/>
        </p:nvSpPr>
        <p:spPr>
          <a:xfrm>
            <a:off x="-93785" y="-11722"/>
            <a:ext cx="12309231" cy="6858000"/>
          </a:xfrm>
          <a:prstGeom prst="triangle">
            <a:avLst>
              <a:gd name="adj" fmla="val 100000"/>
            </a:avLst>
          </a:prstGeom>
          <a:ln>
            <a:solidFill>
              <a:schemeClr val="bg1"/>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graphicFrame>
        <p:nvGraphicFramePr>
          <p:cNvPr id="12" name="Table 11"/>
          <p:cNvGraphicFramePr>
            <a:graphicFrameLocks noGrp="1"/>
          </p:cNvGraphicFramePr>
          <p:nvPr>
            <p:extLst>
              <p:ext uri="{D42A27DB-BD31-4B8C-83A1-F6EECF244321}">
                <p14:modId xmlns:p14="http://schemas.microsoft.com/office/powerpoint/2010/main" val="1953058572"/>
              </p:ext>
            </p:extLst>
          </p:nvPr>
        </p:nvGraphicFramePr>
        <p:xfrm>
          <a:off x="213350" y="5441942"/>
          <a:ext cx="11641527" cy="814062"/>
        </p:xfrm>
        <a:graphic>
          <a:graphicData uri="http://schemas.openxmlformats.org/drawingml/2006/table">
            <a:tbl>
              <a:tblPr firstRow="1" bandRow="1">
                <a:tableStyleId>{073A0DAA-6AF3-43AB-8588-CEC1D06C72B9}</a:tableStyleId>
              </a:tblPr>
              <a:tblGrid>
                <a:gridCol w="1293503">
                  <a:extLst>
                    <a:ext uri="{9D8B030D-6E8A-4147-A177-3AD203B41FA5}">
                      <a16:colId xmlns:a16="http://schemas.microsoft.com/office/drawing/2014/main" val="2447262858"/>
                    </a:ext>
                  </a:extLst>
                </a:gridCol>
                <a:gridCol w="1293503">
                  <a:extLst>
                    <a:ext uri="{9D8B030D-6E8A-4147-A177-3AD203B41FA5}">
                      <a16:colId xmlns:a16="http://schemas.microsoft.com/office/drawing/2014/main" val="1486136309"/>
                    </a:ext>
                  </a:extLst>
                </a:gridCol>
                <a:gridCol w="1293503">
                  <a:extLst>
                    <a:ext uri="{9D8B030D-6E8A-4147-A177-3AD203B41FA5}">
                      <a16:colId xmlns:a16="http://schemas.microsoft.com/office/drawing/2014/main" val="810217236"/>
                    </a:ext>
                  </a:extLst>
                </a:gridCol>
                <a:gridCol w="1293503">
                  <a:extLst>
                    <a:ext uri="{9D8B030D-6E8A-4147-A177-3AD203B41FA5}">
                      <a16:colId xmlns:a16="http://schemas.microsoft.com/office/drawing/2014/main" val="3654274268"/>
                    </a:ext>
                  </a:extLst>
                </a:gridCol>
                <a:gridCol w="1293503">
                  <a:extLst>
                    <a:ext uri="{9D8B030D-6E8A-4147-A177-3AD203B41FA5}">
                      <a16:colId xmlns:a16="http://schemas.microsoft.com/office/drawing/2014/main" val="1176499045"/>
                    </a:ext>
                  </a:extLst>
                </a:gridCol>
                <a:gridCol w="1293503">
                  <a:extLst>
                    <a:ext uri="{9D8B030D-6E8A-4147-A177-3AD203B41FA5}">
                      <a16:colId xmlns:a16="http://schemas.microsoft.com/office/drawing/2014/main" val="3087077248"/>
                    </a:ext>
                  </a:extLst>
                </a:gridCol>
                <a:gridCol w="1293503">
                  <a:extLst>
                    <a:ext uri="{9D8B030D-6E8A-4147-A177-3AD203B41FA5}">
                      <a16:colId xmlns:a16="http://schemas.microsoft.com/office/drawing/2014/main" val="85776215"/>
                    </a:ext>
                  </a:extLst>
                </a:gridCol>
                <a:gridCol w="1293503">
                  <a:extLst>
                    <a:ext uri="{9D8B030D-6E8A-4147-A177-3AD203B41FA5}">
                      <a16:colId xmlns:a16="http://schemas.microsoft.com/office/drawing/2014/main" val="2248153007"/>
                    </a:ext>
                  </a:extLst>
                </a:gridCol>
                <a:gridCol w="1293503">
                  <a:extLst>
                    <a:ext uri="{9D8B030D-6E8A-4147-A177-3AD203B41FA5}">
                      <a16:colId xmlns:a16="http://schemas.microsoft.com/office/drawing/2014/main" val="3878847913"/>
                    </a:ext>
                  </a:extLst>
                </a:gridCol>
              </a:tblGrid>
              <a:tr h="206726">
                <a:tc>
                  <a:txBody>
                    <a:bodyPr/>
                    <a:lstStyle/>
                    <a:p>
                      <a:pPr algn="ctr"/>
                      <a:r>
                        <a:rPr lang="en-US" sz="1100" dirty="0" smtClean="0">
                          <a:solidFill>
                            <a:schemeClr val="bg1"/>
                          </a:solidFill>
                          <a:latin typeface="Arial Black" panose="020B0A04020102020204" pitchFamily="34" charset="0"/>
                        </a:rPr>
                        <a:t>K</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1</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2</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3</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4</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5</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6</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7</a:t>
                      </a:r>
                      <a:endParaRPr lang="en-US" sz="1100" b="0" dirty="0">
                        <a:solidFill>
                          <a:schemeClr val="bg1"/>
                        </a:solidFill>
                        <a:latin typeface="Arial Black" panose="020B0A04020102020204" pitchFamily="34" charset="0"/>
                      </a:endParaRPr>
                    </a:p>
                  </a:txBody>
                  <a:tcPr/>
                </a:tc>
                <a:tc>
                  <a:txBody>
                    <a:bodyPr/>
                    <a:lstStyle/>
                    <a:p>
                      <a:pPr algn="ctr"/>
                      <a:r>
                        <a:rPr lang="en-US" sz="1100" b="0" dirty="0" smtClean="0">
                          <a:solidFill>
                            <a:schemeClr val="bg1"/>
                          </a:solidFill>
                          <a:latin typeface="Arial Black" panose="020B0A04020102020204" pitchFamily="34" charset="0"/>
                        </a:rPr>
                        <a:t>8</a:t>
                      </a:r>
                      <a:endParaRPr lang="en-US" sz="1100" b="0" dirty="0">
                        <a:solidFill>
                          <a:schemeClr val="bg1"/>
                        </a:solidFill>
                        <a:latin typeface="Arial Black" panose="020B0A04020102020204" pitchFamily="34" charset="0"/>
                      </a:endParaRPr>
                    </a:p>
                  </a:txBody>
                  <a:tcPr/>
                </a:tc>
                <a:extLst>
                  <a:ext uri="{0D108BD9-81ED-4DB2-BD59-A6C34878D82A}">
                    <a16:rowId xmlns:a16="http://schemas.microsoft.com/office/drawing/2014/main" val="3815884692"/>
                  </a:ext>
                </a:extLst>
              </a:tr>
              <a:tr h="206726">
                <a:tc>
                  <a:txBody>
                    <a:bodyPr/>
                    <a:lstStyle/>
                    <a:p>
                      <a:pPr algn="ctr"/>
                      <a:r>
                        <a:rPr lang="en-US" sz="1100" dirty="0" smtClean="0">
                          <a:solidFill>
                            <a:schemeClr val="tx1"/>
                          </a:solidFill>
                          <a:latin typeface="Arial Black" panose="020B0A04020102020204" pitchFamily="34" charset="0"/>
                        </a:rPr>
                        <a:t>PATTERN</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GTAGCGGC</a:t>
                      </a:r>
                      <a:r>
                        <a:rPr lang="en-US" sz="1100" b="0" dirty="0" smtClean="0">
                          <a:solidFill>
                            <a:srgbClr val="FF0000"/>
                          </a:solidFill>
                          <a:latin typeface="Arial Black" panose="020B0A04020102020204" pitchFamily="34" charset="0"/>
                        </a:rPr>
                        <a:t>G</a:t>
                      </a:r>
                      <a:endParaRPr lang="en-US" sz="1100" b="0" dirty="0">
                        <a:solidFill>
                          <a:srgbClr val="FF0000"/>
                        </a:solidFill>
                        <a:latin typeface="Arial Black" panose="020B0A040201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Black" panose="020B0A04020102020204" pitchFamily="34" charset="0"/>
                        </a:rPr>
                        <a:t>GTAGCGG</a:t>
                      </a:r>
                      <a:r>
                        <a:rPr lang="en-US" sz="1100" b="0" dirty="0" smtClean="0">
                          <a:solidFill>
                            <a:srgbClr val="FF0000"/>
                          </a:solidFill>
                          <a:latin typeface="Arial Black" panose="020B0A04020102020204" pitchFamily="34" charset="0"/>
                        </a:rPr>
                        <a:t>CG</a:t>
                      </a:r>
                    </a:p>
                  </a:txBody>
                  <a:tcPr/>
                </a:tc>
                <a:tc>
                  <a:txBody>
                    <a:bodyPr/>
                    <a:lstStyle/>
                    <a:p>
                      <a:pPr algn="ctr"/>
                      <a:r>
                        <a:rPr lang="en-US" sz="1100" b="0" dirty="0" smtClean="0">
                          <a:solidFill>
                            <a:schemeClr val="tx1"/>
                          </a:solidFill>
                          <a:latin typeface="Arial Black" panose="020B0A04020102020204" pitchFamily="34" charset="0"/>
                        </a:rPr>
                        <a:t>GTAGCG</a:t>
                      </a:r>
                      <a:r>
                        <a:rPr lang="en-US" sz="1100" b="0" dirty="0" smtClean="0">
                          <a:solidFill>
                            <a:srgbClr val="FF0000"/>
                          </a:solidFill>
                          <a:latin typeface="Arial Black" panose="020B0A04020102020204" pitchFamily="34" charset="0"/>
                        </a:rPr>
                        <a:t>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GTAGC</a:t>
                      </a:r>
                      <a:r>
                        <a:rPr lang="en-US" sz="1100" b="0" dirty="0" smtClean="0">
                          <a:solidFill>
                            <a:srgbClr val="FF0000"/>
                          </a:solidFill>
                          <a:latin typeface="Arial Black" panose="020B0A04020102020204" pitchFamily="34" charset="0"/>
                        </a:rPr>
                        <a:t>GGCG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GTAG</a:t>
                      </a:r>
                      <a:r>
                        <a:rPr lang="en-US" sz="1100" b="0" dirty="0" smtClean="0">
                          <a:solidFill>
                            <a:srgbClr val="FF0000"/>
                          </a:solidFill>
                          <a:latin typeface="Arial Black" panose="020B0A04020102020204" pitchFamily="34" charset="0"/>
                        </a:rPr>
                        <a:t>CGGCG</a:t>
                      </a:r>
                      <a:endParaRPr lang="en-US" sz="1100" b="0" dirty="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GTA</a:t>
                      </a:r>
                      <a:r>
                        <a:rPr lang="en-US" sz="1100" b="0" dirty="0" smtClean="0">
                          <a:solidFill>
                            <a:srgbClr val="FF0000"/>
                          </a:solidFill>
                          <a:latin typeface="Arial Black" panose="020B0A04020102020204" pitchFamily="34" charset="0"/>
                        </a:rPr>
                        <a:t>GCGGCG</a:t>
                      </a:r>
                      <a:endParaRPr lang="en-US" sz="1100" b="0" dirty="0">
                        <a:solidFill>
                          <a:schemeClr val="tx1"/>
                        </a:solidFill>
                        <a:latin typeface="Arial Black" panose="020B0A040201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0" dirty="0" smtClean="0">
                          <a:solidFill>
                            <a:schemeClr val="tx1"/>
                          </a:solidFill>
                          <a:latin typeface="Arial Black" panose="020B0A04020102020204" pitchFamily="34" charset="0"/>
                        </a:rPr>
                        <a:t>GT</a:t>
                      </a:r>
                      <a:r>
                        <a:rPr lang="en-US" sz="1100" b="0" dirty="0" smtClean="0">
                          <a:solidFill>
                            <a:srgbClr val="FF0000"/>
                          </a:solidFill>
                          <a:latin typeface="Arial Black" panose="020B0A04020102020204" pitchFamily="34" charset="0"/>
                        </a:rPr>
                        <a:t>AGCGGCG</a:t>
                      </a:r>
                      <a:endParaRPr lang="en-US" sz="1100" b="0" dirty="0" smtClean="0">
                        <a:solidFill>
                          <a:schemeClr val="tx1"/>
                        </a:solidFill>
                        <a:latin typeface="Arial Black" panose="020B0A04020102020204" pitchFamily="34" charset="0"/>
                      </a:endParaRPr>
                    </a:p>
                  </a:txBody>
                  <a:tcPr/>
                </a:tc>
                <a:tc>
                  <a:txBody>
                    <a:bodyPr/>
                    <a:lstStyle/>
                    <a:p>
                      <a:pPr algn="ctr"/>
                      <a:r>
                        <a:rPr lang="en-US" sz="1100" b="0" dirty="0" smtClean="0">
                          <a:solidFill>
                            <a:schemeClr val="tx1"/>
                          </a:solidFill>
                          <a:latin typeface="Arial Black" panose="020B0A04020102020204" pitchFamily="34" charset="0"/>
                        </a:rPr>
                        <a:t>G</a:t>
                      </a:r>
                      <a:r>
                        <a:rPr lang="en-US" sz="1100" b="0" dirty="0" smtClean="0">
                          <a:solidFill>
                            <a:srgbClr val="FF0000"/>
                          </a:solidFill>
                          <a:latin typeface="Arial Black" panose="020B0A04020102020204" pitchFamily="34" charset="0"/>
                        </a:rPr>
                        <a:t>TAGCGGCG</a:t>
                      </a:r>
                      <a:endParaRPr lang="en-US" sz="1100" b="0" dirty="0">
                        <a:solidFill>
                          <a:schemeClr val="tx1"/>
                        </a:solidFill>
                        <a:latin typeface="Arial Black" panose="020B0A04020102020204" pitchFamily="34" charset="0"/>
                      </a:endParaRPr>
                    </a:p>
                  </a:txBody>
                  <a:tcPr/>
                </a:tc>
                <a:extLst>
                  <a:ext uri="{0D108BD9-81ED-4DB2-BD59-A6C34878D82A}">
                    <a16:rowId xmlns:a16="http://schemas.microsoft.com/office/drawing/2014/main" val="3903149231"/>
                  </a:ext>
                </a:extLst>
              </a:tr>
              <a:tr h="295902">
                <a:tc>
                  <a:txBody>
                    <a:bodyPr/>
                    <a:lstStyle/>
                    <a:p>
                      <a:pPr algn="ctr"/>
                      <a:r>
                        <a:rPr lang="en-US" sz="1100" dirty="0" smtClean="0">
                          <a:solidFill>
                            <a:schemeClr val="tx1"/>
                          </a:solidFill>
                          <a:latin typeface="Arial Black" panose="020B0A04020102020204" pitchFamily="34" charset="0"/>
                        </a:rPr>
                        <a:t>D2</a:t>
                      </a: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tc>
                  <a:txBody>
                    <a:bodyPr/>
                    <a:lstStyle/>
                    <a:p>
                      <a:pPr algn="ctr"/>
                      <a:endParaRPr lang="en-US" sz="1100" b="0" dirty="0">
                        <a:solidFill>
                          <a:schemeClr val="tx1"/>
                        </a:solidFill>
                        <a:latin typeface="Arial Black" panose="020B0A04020102020204" pitchFamily="34" charset="0"/>
                      </a:endParaRPr>
                    </a:p>
                  </a:txBody>
                  <a:tcPr/>
                </a:tc>
                <a:extLst>
                  <a:ext uri="{0D108BD9-81ED-4DB2-BD59-A6C34878D82A}">
                    <a16:rowId xmlns:a16="http://schemas.microsoft.com/office/drawing/2014/main" val="778907034"/>
                  </a:ext>
                </a:extLst>
              </a:tr>
            </a:tbl>
          </a:graphicData>
        </a:graphic>
      </p:graphicFrame>
      <p:sp>
        <p:nvSpPr>
          <p:cNvPr id="13" name="TextBox 12"/>
          <p:cNvSpPr txBox="1"/>
          <p:nvPr/>
        </p:nvSpPr>
        <p:spPr>
          <a:xfrm>
            <a:off x="1965992" y="5960717"/>
            <a:ext cx="343186" cy="276999"/>
          </a:xfrm>
          <a:prstGeom prst="rect">
            <a:avLst/>
          </a:prstGeom>
          <a:noFill/>
        </p:spPr>
        <p:txBody>
          <a:bodyPr wrap="square" rtlCol="0">
            <a:spAutoFit/>
          </a:bodyPr>
          <a:lstStyle/>
          <a:p>
            <a:r>
              <a:rPr lang="en-US" sz="1200" dirty="0" smtClean="0">
                <a:latin typeface="Arial Black" panose="020B0A04020102020204" pitchFamily="34" charset="0"/>
              </a:rPr>
              <a:t>2</a:t>
            </a:r>
            <a:endParaRPr lang="en-US" sz="1200" dirty="0">
              <a:latin typeface="Arial Black" panose="020B0A04020102020204" pitchFamily="34" charset="0"/>
            </a:endParaRPr>
          </a:p>
        </p:txBody>
      </p:sp>
      <p:sp>
        <p:nvSpPr>
          <p:cNvPr id="14" name="TextBox 13"/>
          <p:cNvSpPr txBox="1"/>
          <p:nvPr/>
        </p:nvSpPr>
        <p:spPr>
          <a:xfrm>
            <a:off x="3319304" y="5960717"/>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15" name="TextBox 14"/>
          <p:cNvSpPr txBox="1"/>
          <p:nvPr/>
        </p:nvSpPr>
        <p:spPr>
          <a:xfrm>
            <a:off x="4619551" y="5960185"/>
            <a:ext cx="343186" cy="276999"/>
          </a:xfrm>
          <a:prstGeom prst="rect">
            <a:avLst/>
          </a:prstGeom>
          <a:noFill/>
        </p:spPr>
        <p:txBody>
          <a:bodyPr wrap="square" rtlCol="0">
            <a:spAutoFit/>
          </a:bodyPr>
          <a:lstStyle/>
          <a:p>
            <a:r>
              <a:rPr lang="en-US" sz="1200" dirty="0">
                <a:latin typeface="Arial Black" panose="020B0A04020102020204" pitchFamily="34" charset="0"/>
              </a:rPr>
              <a:t>3</a:t>
            </a:r>
            <a:endParaRPr lang="en-US" sz="1200" dirty="0">
              <a:latin typeface="Arial Black" panose="020B0A04020102020204" pitchFamily="34" charset="0"/>
            </a:endParaRPr>
          </a:p>
        </p:txBody>
      </p:sp>
      <p:sp>
        <p:nvSpPr>
          <p:cNvPr id="16" name="TextBox 15"/>
          <p:cNvSpPr txBox="1"/>
          <p:nvPr/>
        </p:nvSpPr>
        <p:spPr>
          <a:xfrm>
            <a:off x="5883549" y="5960185"/>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17" name="TextBox 16"/>
          <p:cNvSpPr txBox="1"/>
          <p:nvPr/>
        </p:nvSpPr>
        <p:spPr>
          <a:xfrm>
            <a:off x="7162725" y="5960184"/>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18" name="TextBox 17"/>
          <p:cNvSpPr txBox="1"/>
          <p:nvPr/>
        </p:nvSpPr>
        <p:spPr>
          <a:xfrm>
            <a:off x="8441901" y="5953775"/>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19" name="TextBox 18"/>
          <p:cNvSpPr txBox="1"/>
          <p:nvPr/>
        </p:nvSpPr>
        <p:spPr>
          <a:xfrm>
            <a:off x="9713890" y="5944098"/>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sp>
        <p:nvSpPr>
          <p:cNvPr id="20" name="TextBox 19"/>
          <p:cNvSpPr txBox="1"/>
          <p:nvPr/>
        </p:nvSpPr>
        <p:spPr>
          <a:xfrm>
            <a:off x="11021471" y="5960184"/>
            <a:ext cx="343186" cy="276999"/>
          </a:xfrm>
          <a:prstGeom prst="rect">
            <a:avLst/>
          </a:prstGeom>
          <a:noFill/>
        </p:spPr>
        <p:txBody>
          <a:bodyPr wrap="square" rtlCol="0">
            <a:spAutoFit/>
          </a:bodyPr>
          <a:lstStyle/>
          <a:p>
            <a:r>
              <a:rPr lang="en-US" sz="1200" dirty="0">
                <a:latin typeface="Arial Black" panose="020B0A04020102020204" pitchFamily="34" charset="0"/>
              </a:rPr>
              <a:t>8</a:t>
            </a:r>
            <a:endParaRPr lang="en-US" sz="1200" dirty="0">
              <a:latin typeface="Arial Black" panose="020B0A04020102020204" pitchFamily="34" charset="0"/>
            </a:endParaRPr>
          </a:p>
        </p:txBody>
      </p:sp>
      <p:graphicFrame>
        <p:nvGraphicFramePr>
          <p:cNvPr id="21" name="Table 20"/>
          <p:cNvGraphicFramePr>
            <a:graphicFrameLocks noGrp="1"/>
          </p:cNvGraphicFramePr>
          <p:nvPr>
            <p:extLst>
              <p:ext uri="{D42A27DB-BD31-4B8C-83A1-F6EECF244321}">
                <p14:modId xmlns:p14="http://schemas.microsoft.com/office/powerpoint/2010/main" val="261243683"/>
              </p:ext>
            </p:extLst>
          </p:nvPr>
        </p:nvGraphicFramePr>
        <p:xfrm>
          <a:off x="228634" y="4263322"/>
          <a:ext cx="3404377" cy="1036320"/>
        </p:xfrm>
        <a:graphic>
          <a:graphicData uri="http://schemas.openxmlformats.org/drawingml/2006/table">
            <a:tbl>
              <a:tblPr firstRow="1" bandRow="1">
                <a:tableStyleId>{073A0DAA-6AF3-43AB-8588-CEC1D06C72B9}</a:tableStyleId>
              </a:tblPr>
              <a:tblGrid>
                <a:gridCol w="1411232">
                  <a:extLst>
                    <a:ext uri="{9D8B030D-6E8A-4147-A177-3AD203B41FA5}">
                      <a16:colId xmlns:a16="http://schemas.microsoft.com/office/drawing/2014/main" val="654205063"/>
                    </a:ext>
                  </a:extLst>
                </a:gridCol>
                <a:gridCol w="398629">
                  <a:extLst>
                    <a:ext uri="{9D8B030D-6E8A-4147-A177-3AD203B41FA5}">
                      <a16:colId xmlns:a16="http://schemas.microsoft.com/office/drawing/2014/main" val="2466136426"/>
                    </a:ext>
                  </a:extLst>
                </a:gridCol>
                <a:gridCol w="398629">
                  <a:extLst>
                    <a:ext uri="{9D8B030D-6E8A-4147-A177-3AD203B41FA5}">
                      <a16:colId xmlns:a16="http://schemas.microsoft.com/office/drawing/2014/main" val="1365236076"/>
                    </a:ext>
                  </a:extLst>
                </a:gridCol>
                <a:gridCol w="398629">
                  <a:extLst>
                    <a:ext uri="{9D8B030D-6E8A-4147-A177-3AD203B41FA5}">
                      <a16:colId xmlns:a16="http://schemas.microsoft.com/office/drawing/2014/main" val="3181357929"/>
                    </a:ext>
                  </a:extLst>
                </a:gridCol>
                <a:gridCol w="398629">
                  <a:extLst>
                    <a:ext uri="{9D8B030D-6E8A-4147-A177-3AD203B41FA5}">
                      <a16:colId xmlns:a16="http://schemas.microsoft.com/office/drawing/2014/main" val="726467630"/>
                    </a:ext>
                  </a:extLst>
                </a:gridCol>
                <a:gridCol w="398629">
                  <a:extLst>
                    <a:ext uri="{9D8B030D-6E8A-4147-A177-3AD203B41FA5}">
                      <a16:colId xmlns:a16="http://schemas.microsoft.com/office/drawing/2014/main" val="2336413879"/>
                    </a:ext>
                  </a:extLst>
                </a:gridCol>
              </a:tblGrid>
              <a:tr h="506462">
                <a:tc>
                  <a:txBody>
                    <a:bodyPr/>
                    <a:lstStyle/>
                    <a:p>
                      <a:pPr algn="ctr"/>
                      <a:r>
                        <a:rPr lang="en-US" sz="2800" dirty="0" smtClean="0"/>
                        <a:t>LETTER</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T</a:t>
                      </a:r>
                      <a:endParaRPr lang="en-US" sz="2800" dirty="0"/>
                    </a:p>
                  </a:txBody>
                  <a:tcPr/>
                </a:tc>
                <a:tc>
                  <a:txBody>
                    <a:bodyPr/>
                    <a:lstStyle/>
                    <a:p>
                      <a:pPr algn="ctr"/>
                      <a:r>
                        <a:rPr lang="en-US" sz="2800" dirty="0" smtClean="0"/>
                        <a:t>A</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a:t>
                      </a:r>
                      <a:endParaRPr lang="en-US" sz="2800" dirty="0"/>
                    </a:p>
                  </a:txBody>
                  <a:tcPr/>
                </a:tc>
                <a:extLst>
                  <a:ext uri="{0D108BD9-81ED-4DB2-BD59-A6C34878D82A}">
                    <a16:rowId xmlns:a16="http://schemas.microsoft.com/office/drawing/2014/main" val="3376228011"/>
                  </a:ext>
                </a:extLst>
              </a:tr>
              <a:tr h="506462">
                <a:tc>
                  <a:txBody>
                    <a:bodyPr/>
                    <a:lstStyle/>
                    <a:p>
                      <a:pPr algn="ctr"/>
                      <a:r>
                        <a:rPr lang="en-US" sz="2800" dirty="0" smtClean="0">
                          <a:latin typeface="Arial Black" panose="020B0A04020102020204" pitchFamily="34" charset="0"/>
                        </a:rPr>
                        <a:t>D1</a:t>
                      </a: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tc>
                  <a:txBody>
                    <a:bodyPr/>
                    <a:lstStyle/>
                    <a:p>
                      <a:pPr algn="ctr"/>
                      <a:endParaRPr lang="en-US" sz="2800" dirty="0">
                        <a:latin typeface="Arial Black" panose="020B0A04020102020204" pitchFamily="34" charset="0"/>
                      </a:endParaRPr>
                    </a:p>
                  </a:txBody>
                  <a:tcPr/>
                </a:tc>
                <a:extLst>
                  <a:ext uri="{0D108BD9-81ED-4DB2-BD59-A6C34878D82A}">
                    <a16:rowId xmlns:a16="http://schemas.microsoft.com/office/drawing/2014/main" val="3982796341"/>
                  </a:ext>
                </a:extLst>
              </a:tr>
            </a:tbl>
          </a:graphicData>
        </a:graphic>
      </p:graphicFrame>
      <p:sp>
        <p:nvSpPr>
          <p:cNvPr id="24" name="TextBox 23"/>
          <p:cNvSpPr txBox="1"/>
          <p:nvPr/>
        </p:nvSpPr>
        <p:spPr>
          <a:xfrm>
            <a:off x="2038801" y="4776422"/>
            <a:ext cx="316523" cy="523220"/>
          </a:xfrm>
          <a:prstGeom prst="rect">
            <a:avLst/>
          </a:prstGeom>
          <a:noFill/>
        </p:spPr>
        <p:txBody>
          <a:bodyPr wrap="square" rtlCol="0">
            <a:spAutoFit/>
          </a:bodyPr>
          <a:lstStyle/>
          <a:p>
            <a:r>
              <a:rPr lang="en-US" sz="2800" dirty="0">
                <a:latin typeface="Arial Black" panose="020B0A04020102020204" pitchFamily="34" charset="0"/>
              </a:rPr>
              <a:t>7</a:t>
            </a:r>
            <a:endParaRPr lang="en-US" sz="2800" dirty="0">
              <a:latin typeface="Arial Black" panose="020B0A04020102020204" pitchFamily="34" charset="0"/>
            </a:endParaRPr>
          </a:p>
        </p:txBody>
      </p:sp>
      <p:sp>
        <p:nvSpPr>
          <p:cNvPr id="26" name="TextBox 25"/>
          <p:cNvSpPr txBox="1"/>
          <p:nvPr/>
        </p:nvSpPr>
        <p:spPr>
          <a:xfrm>
            <a:off x="2429282" y="4783448"/>
            <a:ext cx="316523" cy="523220"/>
          </a:xfrm>
          <a:prstGeom prst="rect">
            <a:avLst/>
          </a:prstGeom>
          <a:noFill/>
        </p:spPr>
        <p:txBody>
          <a:bodyPr wrap="square" rtlCol="0">
            <a:spAutoFit/>
          </a:bodyPr>
          <a:lstStyle/>
          <a:p>
            <a:r>
              <a:rPr lang="en-US" sz="2800" dirty="0" smtClean="0">
                <a:latin typeface="Arial Black" panose="020B0A04020102020204" pitchFamily="34" charset="0"/>
              </a:rPr>
              <a:t>6</a:t>
            </a:r>
            <a:endParaRPr lang="en-US" sz="2800" dirty="0">
              <a:latin typeface="Arial Black" panose="020B0A04020102020204" pitchFamily="34" charset="0"/>
            </a:endParaRPr>
          </a:p>
        </p:txBody>
      </p:sp>
      <p:sp>
        <p:nvSpPr>
          <p:cNvPr id="29" name="TextBox 28"/>
          <p:cNvSpPr txBox="1"/>
          <p:nvPr/>
        </p:nvSpPr>
        <p:spPr>
          <a:xfrm>
            <a:off x="1627067" y="4783448"/>
            <a:ext cx="316523" cy="523220"/>
          </a:xfrm>
          <a:prstGeom prst="rect">
            <a:avLst/>
          </a:prstGeom>
          <a:noFill/>
        </p:spPr>
        <p:txBody>
          <a:bodyPr wrap="square" rtlCol="0">
            <a:spAutoFit/>
          </a:bodyPr>
          <a:lstStyle/>
          <a:p>
            <a:r>
              <a:rPr lang="en-US" sz="2800" dirty="0">
                <a:latin typeface="Arial Black" panose="020B0A04020102020204" pitchFamily="34" charset="0"/>
              </a:rPr>
              <a:t>1</a:t>
            </a:r>
            <a:endParaRPr lang="en-US" sz="2800" dirty="0">
              <a:latin typeface="Arial Black" panose="020B0A04020102020204" pitchFamily="34" charset="0"/>
            </a:endParaRPr>
          </a:p>
        </p:txBody>
      </p:sp>
      <p:sp>
        <p:nvSpPr>
          <p:cNvPr id="30" name="TextBox 29"/>
          <p:cNvSpPr txBox="1"/>
          <p:nvPr/>
        </p:nvSpPr>
        <p:spPr>
          <a:xfrm>
            <a:off x="2841016" y="4783448"/>
            <a:ext cx="316523" cy="523220"/>
          </a:xfrm>
          <a:prstGeom prst="rect">
            <a:avLst/>
          </a:prstGeom>
          <a:noFill/>
        </p:spPr>
        <p:txBody>
          <a:bodyPr wrap="square" rtlCol="0">
            <a:spAutoFit/>
          </a:bodyPr>
          <a:lstStyle/>
          <a:p>
            <a:r>
              <a:rPr lang="en-US" sz="2800" dirty="0">
                <a:latin typeface="Arial Black" panose="020B0A04020102020204" pitchFamily="34" charset="0"/>
              </a:rPr>
              <a:t>1</a:t>
            </a:r>
            <a:endParaRPr lang="en-US" sz="2800" dirty="0">
              <a:latin typeface="Arial Black" panose="020B0A04020102020204" pitchFamily="34" charset="0"/>
            </a:endParaRPr>
          </a:p>
        </p:txBody>
      </p:sp>
      <p:sp>
        <p:nvSpPr>
          <p:cNvPr id="31" name="TextBox 30"/>
          <p:cNvSpPr txBox="1"/>
          <p:nvPr/>
        </p:nvSpPr>
        <p:spPr>
          <a:xfrm>
            <a:off x="3231497" y="4783448"/>
            <a:ext cx="316523" cy="523220"/>
          </a:xfrm>
          <a:prstGeom prst="rect">
            <a:avLst/>
          </a:prstGeom>
          <a:noFill/>
        </p:spPr>
        <p:txBody>
          <a:bodyPr wrap="square" rtlCol="0">
            <a:spAutoFit/>
          </a:bodyPr>
          <a:lstStyle/>
          <a:p>
            <a:r>
              <a:rPr lang="en-US" sz="2800" dirty="0">
                <a:latin typeface="Arial Black" panose="020B0A04020102020204" pitchFamily="34" charset="0"/>
              </a:rPr>
              <a:t>9</a:t>
            </a:r>
            <a:endParaRPr lang="en-US" sz="2800" dirty="0">
              <a:latin typeface="Arial Black" panose="020B0A04020102020204" pitchFamily="34" charset="0"/>
            </a:endParaRPr>
          </a:p>
        </p:txBody>
      </p:sp>
      <p:sp>
        <p:nvSpPr>
          <p:cNvPr id="32" name="TextBox 31"/>
          <p:cNvSpPr txBox="1"/>
          <p:nvPr/>
        </p:nvSpPr>
        <p:spPr>
          <a:xfrm>
            <a:off x="173126" y="3471427"/>
            <a:ext cx="2057402" cy="461665"/>
          </a:xfrm>
          <a:prstGeom prst="rect">
            <a:avLst/>
          </a:prstGeom>
          <a:noFill/>
        </p:spPr>
        <p:txBody>
          <a:bodyPr wrap="square" rtlCol="0">
            <a:spAutoFit/>
          </a:bodyPr>
          <a:lstStyle/>
          <a:p>
            <a:r>
              <a:rPr lang="en-US" sz="2400" dirty="0" smtClean="0">
                <a:latin typeface="Arial Black" panose="020B0A04020102020204" pitchFamily="34" charset="0"/>
              </a:rPr>
              <a:t>PATTERN</a:t>
            </a:r>
            <a:r>
              <a:rPr lang="en-US" sz="2000" dirty="0" smtClean="0">
                <a:latin typeface="Arial Black" panose="020B0A04020102020204" pitchFamily="34" charset="0"/>
              </a:rPr>
              <a:t>:</a:t>
            </a:r>
            <a:endParaRPr lang="en-US" sz="2000" dirty="0">
              <a:latin typeface="Arial Black" panose="020B0A04020102020204" pitchFamily="34" charset="0"/>
            </a:endParaRPr>
          </a:p>
        </p:txBody>
      </p:sp>
      <p:graphicFrame>
        <p:nvGraphicFramePr>
          <p:cNvPr id="33" name="Table 32"/>
          <p:cNvGraphicFramePr>
            <a:graphicFrameLocks noGrp="1"/>
          </p:cNvGraphicFramePr>
          <p:nvPr>
            <p:extLst>
              <p:ext uri="{D42A27DB-BD31-4B8C-83A1-F6EECF244321}">
                <p14:modId xmlns:p14="http://schemas.microsoft.com/office/powerpoint/2010/main" val="2583667664"/>
              </p:ext>
            </p:extLst>
          </p:nvPr>
        </p:nvGraphicFramePr>
        <p:xfrm>
          <a:off x="2044394" y="3443179"/>
          <a:ext cx="3244158" cy="518160"/>
        </p:xfrm>
        <a:graphic>
          <a:graphicData uri="http://schemas.openxmlformats.org/drawingml/2006/table">
            <a:tbl>
              <a:tblPr firstRow="1" bandRow="1">
                <a:tableStyleId>{073A0DAA-6AF3-43AB-8588-CEC1D06C72B9}</a:tableStyleId>
              </a:tblPr>
              <a:tblGrid>
                <a:gridCol w="360462">
                  <a:extLst>
                    <a:ext uri="{9D8B030D-6E8A-4147-A177-3AD203B41FA5}">
                      <a16:colId xmlns:a16="http://schemas.microsoft.com/office/drawing/2014/main" val="111791966"/>
                    </a:ext>
                  </a:extLst>
                </a:gridCol>
                <a:gridCol w="360462">
                  <a:extLst>
                    <a:ext uri="{9D8B030D-6E8A-4147-A177-3AD203B41FA5}">
                      <a16:colId xmlns:a16="http://schemas.microsoft.com/office/drawing/2014/main" val="3585154893"/>
                    </a:ext>
                  </a:extLst>
                </a:gridCol>
                <a:gridCol w="360462">
                  <a:extLst>
                    <a:ext uri="{9D8B030D-6E8A-4147-A177-3AD203B41FA5}">
                      <a16:colId xmlns:a16="http://schemas.microsoft.com/office/drawing/2014/main" val="1958033110"/>
                    </a:ext>
                  </a:extLst>
                </a:gridCol>
                <a:gridCol w="360462">
                  <a:extLst>
                    <a:ext uri="{9D8B030D-6E8A-4147-A177-3AD203B41FA5}">
                      <a16:colId xmlns:a16="http://schemas.microsoft.com/office/drawing/2014/main" val="3663671854"/>
                    </a:ext>
                  </a:extLst>
                </a:gridCol>
                <a:gridCol w="360462">
                  <a:extLst>
                    <a:ext uri="{9D8B030D-6E8A-4147-A177-3AD203B41FA5}">
                      <a16:colId xmlns:a16="http://schemas.microsoft.com/office/drawing/2014/main" val="25102201"/>
                    </a:ext>
                  </a:extLst>
                </a:gridCol>
                <a:gridCol w="360462">
                  <a:extLst>
                    <a:ext uri="{9D8B030D-6E8A-4147-A177-3AD203B41FA5}">
                      <a16:colId xmlns:a16="http://schemas.microsoft.com/office/drawing/2014/main" val="3893967151"/>
                    </a:ext>
                  </a:extLst>
                </a:gridCol>
                <a:gridCol w="360462">
                  <a:extLst>
                    <a:ext uri="{9D8B030D-6E8A-4147-A177-3AD203B41FA5}">
                      <a16:colId xmlns:a16="http://schemas.microsoft.com/office/drawing/2014/main" val="2032984425"/>
                    </a:ext>
                  </a:extLst>
                </a:gridCol>
                <a:gridCol w="360462">
                  <a:extLst>
                    <a:ext uri="{9D8B030D-6E8A-4147-A177-3AD203B41FA5}">
                      <a16:colId xmlns:a16="http://schemas.microsoft.com/office/drawing/2014/main" val="3489488787"/>
                    </a:ext>
                  </a:extLst>
                </a:gridCol>
                <a:gridCol w="360462">
                  <a:extLst>
                    <a:ext uri="{9D8B030D-6E8A-4147-A177-3AD203B41FA5}">
                      <a16:colId xmlns:a16="http://schemas.microsoft.com/office/drawing/2014/main" val="637083757"/>
                    </a:ext>
                  </a:extLst>
                </a:gridCol>
              </a:tblGrid>
              <a:tr h="439156">
                <a:tc>
                  <a:txBody>
                    <a:bodyPr/>
                    <a:lstStyle/>
                    <a:p>
                      <a:pPr algn="ctr"/>
                      <a:r>
                        <a:rPr lang="en-US" sz="2800" dirty="0" smtClean="0"/>
                        <a:t>G</a:t>
                      </a:r>
                      <a:endParaRPr lang="en-US" sz="2800" dirty="0"/>
                    </a:p>
                  </a:txBody>
                  <a:tcPr/>
                </a:tc>
                <a:tc>
                  <a:txBody>
                    <a:bodyPr/>
                    <a:lstStyle/>
                    <a:p>
                      <a:pPr algn="ctr"/>
                      <a:r>
                        <a:rPr lang="en-US" sz="2800" dirty="0" smtClean="0"/>
                        <a:t>T</a:t>
                      </a:r>
                      <a:endParaRPr lang="en-US" sz="2800" dirty="0"/>
                    </a:p>
                  </a:txBody>
                  <a:tcPr/>
                </a:tc>
                <a:tc>
                  <a:txBody>
                    <a:bodyPr/>
                    <a:lstStyle/>
                    <a:p>
                      <a:pPr algn="ctr"/>
                      <a:r>
                        <a:rPr lang="en-US" sz="2800" dirty="0" smtClean="0"/>
                        <a:t>A</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G</a:t>
                      </a:r>
                      <a:endParaRPr lang="en-US" sz="2800" dirty="0"/>
                    </a:p>
                  </a:txBody>
                  <a:tcPr/>
                </a:tc>
                <a:tc>
                  <a:txBody>
                    <a:bodyPr/>
                    <a:lstStyle/>
                    <a:p>
                      <a:pPr algn="ctr"/>
                      <a:r>
                        <a:rPr lang="en-US" sz="2800" dirty="0" smtClean="0"/>
                        <a:t>C</a:t>
                      </a:r>
                      <a:endParaRPr lang="en-US" sz="2800" dirty="0"/>
                    </a:p>
                  </a:txBody>
                  <a:tcPr/>
                </a:tc>
                <a:tc>
                  <a:txBody>
                    <a:bodyPr/>
                    <a:lstStyle/>
                    <a:p>
                      <a:pPr algn="ctr"/>
                      <a:r>
                        <a:rPr lang="en-US" sz="2800" dirty="0" smtClean="0"/>
                        <a:t>G</a:t>
                      </a:r>
                      <a:endParaRPr lang="en-US" sz="2800" dirty="0"/>
                    </a:p>
                  </a:txBody>
                  <a:tcPr/>
                </a:tc>
                <a:extLst>
                  <a:ext uri="{0D108BD9-81ED-4DB2-BD59-A6C34878D82A}">
                    <a16:rowId xmlns:a16="http://schemas.microsoft.com/office/drawing/2014/main" val="27401974"/>
                  </a:ext>
                </a:extLst>
              </a:tr>
            </a:tbl>
          </a:graphicData>
        </a:graphic>
      </p:graphicFrame>
      <p:graphicFrame>
        <p:nvGraphicFramePr>
          <p:cNvPr id="34" name="Table 33"/>
          <p:cNvGraphicFramePr>
            <a:graphicFrameLocks noGrp="1"/>
          </p:cNvGraphicFramePr>
          <p:nvPr>
            <p:extLst>
              <p:ext uri="{D42A27DB-BD31-4B8C-83A1-F6EECF244321}">
                <p14:modId xmlns:p14="http://schemas.microsoft.com/office/powerpoint/2010/main" val="23280746"/>
              </p:ext>
            </p:extLst>
          </p:nvPr>
        </p:nvGraphicFramePr>
        <p:xfrm>
          <a:off x="1453941" y="970645"/>
          <a:ext cx="10417438" cy="503252"/>
        </p:xfrm>
        <a:graphic>
          <a:graphicData uri="http://schemas.openxmlformats.org/drawingml/2006/table">
            <a:tbl>
              <a:tblPr firstRow="1" bandRow="1">
                <a:tableStyleId>{073A0DAA-6AF3-43AB-8588-CEC1D06C72B9}</a:tableStyleId>
              </a:tblPr>
              <a:tblGrid>
                <a:gridCol w="359222">
                  <a:extLst>
                    <a:ext uri="{9D8B030D-6E8A-4147-A177-3AD203B41FA5}">
                      <a16:colId xmlns:a16="http://schemas.microsoft.com/office/drawing/2014/main" val="299054463"/>
                    </a:ext>
                  </a:extLst>
                </a:gridCol>
                <a:gridCol w="359222">
                  <a:extLst>
                    <a:ext uri="{9D8B030D-6E8A-4147-A177-3AD203B41FA5}">
                      <a16:colId xmlns:a16="http://schemas.microsoft.com/office/drawing/2014/main" val="3431107822"/>
                    </a:ext>
                  </a:extLst>
                </a:gridCol>
                <a:gridCol w="359222">
                  <a:extLst>
                    <a:ext uri="{9D8B030D-6E8A-4147-A177-3AD203B41FA5}">
                      <a16:colId xmlns:a16="http://schemas.microsoft.com/office/drawing/2014/main" val="407980100"/>
                    </a:ext>
                  </a:extLst>
                </a:gridCol>
                <a:gridCol w="359222">
                  <a:extLst>
                    <a:ext uri="{9D8B030D-6E8A-4147-A177-3AD203B41FA5}">
                      <a16:colId xmlns:a16="http://schemas.microsoft.com/office/drawing/2014/main" val="703110594"/>
                    </a:ext>
                  </a:extLst>
                </a:gridCol>
                <a:gridCol w="359222">
                  <a:extLst>
                    <a:ext uri="{9D8B030D-6E8A-4147-A177-3AD203B41FA5}">
                      <a16:colId xmlns:a16="http://schemas.microsoft.com/office/drawing/2014/main" val="3845328092"/>
                    </a:ext>
                  </a:extLst>
                </a:gridCol>
                <a:gridCol w="359222">
                  <a:extLst>
                    <a:ext uri="{9D8B030D-6E8A-4147-A177-3AD203B41FA5}">
                      <a16:colId xmlns:a16="http://schemas.microsoft.com/office/drawing/2014/main" val="3652658836"/>
                    </a:ext>
                  </a:extLst>
                </a:gridCol>
                <a:gridCol w="359222">
                  <a:extLst>
                    <a:ext uri="{9D8B030D-6E8A-4147-A177-3AD203B41FA5}">
                      <a16:colId xmlns:a16="http://schemas.microsoft.com/office/drawing/2014/main" val="1931254498"/>
                    </a:ext>
                  </a:extLst>
                </a:gridCol>
                <a:gridCol w="359222">
                  <a:extLst>
                    <a:ext uri="{9D8B030D-6E8A-4147-A177-3AD203B41FA5}">
                      <a16:colId xmlns:a16="http://schemas.microsoft.com/office/drawing/2014/main" val="3562002140"/>
                    </a:ext>
                  </a:extLst>
                </a:gridCol>
                <a:gridCol w="359222">
                  <a:extLst>
                    <a:ext uri="{9D8B030D-6E8A-4147-A177-3AD203B41FA5}">
                      <a16:colId xmlns:a16="http://schemas.microsoft.com/office/drawing/2014/main" val="579969869"/>
                    </a:ext>
                  </a:extLst>
                </a:gridCol>
                <a:gridCol w="359222">
                  <a:extLst>
                    <a:ext uri="{9D8B030D-6E8A-4147-A177-3AD203B41FA5}">
                      <a16:colId xmlns:a16="http://schemas.microsoft.com/office/drawing/2014/main" val="4147395998"/>
                    </a:ext>
                  </a:extLst>
                </a:gridCol>
                <a:gridCol w="359222">
                  <a:extLst>
                    <a:ext uri="{9D8B030D-6E8A-4147-A177-3AD203B41FA5}">
                      <a16:colId xmlns:a16="http://schemas.microsoft.com/office/drawing/2014/main" val="317556161"/>
                    </a:ext>
                  </a:extLst>
                </a:gridCol>
                <a:gridCol w="359222">
                  <a:extLst>
                    <a:ext uri="{9D8B030D-6E8A-4147-A177-3AD203B41FA5}">
                      <a16:colId xmlns:a16="http://schemas.microsoft.com/office/drawing/2014/main" val="217382614"/>
                    </a:ext>
                  </a:extLst>
                </a:gridCol>
                <a:gridCol w="359222">
                  <a:extLst>
                    <a:ext uri="{9D8B030D-6E8A-4147-A177-3AD203B41FA5}">
                      <a16:colId xmlns:a16="http://schemas.microsoft.com/office/drawing/2014/main" val="2387652653"/>
                    </a:ext>
                  </a:extLst>
                </a:gridCol>
                <a:gridCol w="359222">
                  <a:extLst>
                    <a:ext uri="{9D8B030D-6E8A-4147-A177-3AD203B41FA5}">
                      <a16:colId xmlns:a16="http://schemas.microsoft.com/office/drawing/2014/main" val="1720548040"/>
                    </a:ext>
                  </a:extLst>
                </a:gridCol>
                <a:gridCol w="359222">
                  <a:extLst>
                    <a:ext uri="{9D8B030D-6E8A-4147-A177-3AD203B41FA5}">
                      <a16:colId xmlns:a16="http://schemas.microsoft.com/office/drawing/2014/main" val="1570467955"/>
                    </a:ext>
                  </a:extLst>
                </a:gridCol>
                <a:gridCol w="359222">
                  <a:extLst>
                    <a:ext uri="{9D8B030D-6E8A-4147-A177-3AD203B41FA5}">
                      <a16:colId xmlns:a16="http://schemas.microsoft.com/office/drawing/2014/main" val="4282677958"/>
                    </a:ext>
                  </a:extLst>
                </a:gridCol>
                <a:gridCol w="359222">
                  <a:extLst>
                    <a:ext uri="{9D8B030D-6E8A-4147-A177-3AD203B41FA5}">
                      <a16:colId xmlns:a16="http://schemas.microsoft.com/office/drawing/2014/main" val="3689726027"/>
                    </a:ext>
                  </a:extLst>
                </a:gridCol>
                <a:gridCol w="359222">
                  <a:extLst>
                    <a:ext uri="{9D8B030D-6E8A-4147-A177-3AD203B41FA5}">
                      <a16:colId xmlns:a16="http://schemas.microsoft.com/office/drawing/2014/main" val="2978443029"/>
                    </a:ext>
                  </a:extLst>
                </a:gridCol>
                <a:gridCol w="359222">
                  <a:extLst>
                    <a:ext uri="{9D8B030D-6E8A-4147-A177-3AD203B41FA5}">
                      <a16:colId xmlns:a16="http://schemas.microsoft.com/office/drawing/2014/main" val="1426944357"/>
                    </a:ext>
                  </a:extLst>
                </a:gridCol>
                <a:gridCol w="359222">
                  <a:extLst>
                    <a:ext uri="{9D8B030D-6E8A-4147-A177-3AD203B41FA5}">
                      <a16:colId xmlns:a16="http://schemas.microsoft.com/office/drawing/2014/main" val="2750050833"/>
                    </a:ext>
                  </a:extLst>
                </a:gridCol>
                <a:gridCol w="359222">
                  <a:extLst>
                    <a:ext uri="{9D8B030D-6E8A-4147-A177-3AD203B41FA5}">
                      <a16:colId xmlns:a16="http://schemas.microsoft.com/office/drawing/2014/main" val="2928906765"/>
                    </a:ext>
                  </a:extLst>
                </a:gridCol>
                <a:gridCol w="359222">
                  <a:extLst>
                    <a:ext uri="{9D8B030D-6E8A-4147-A177-3AD203B41FA5}">
                      <a16:colId xmlns:a16="http://schemas.microsoft.com/office/drawing/2014/main" val="711577593"/>
                    </a:ext>
                  </a:extLst>
                </a:gridCol>
                <a:gridCol w="359222">
                  <a:extLst>
                    <a:ext uri="{9D8B030D-6E8A-4147-A177-3AD203B41FA5}">
                      <a16:colId xmlns:a16="http://schemas.microsoft.com/office/drawing/2014/main" val="4288533659"/>
                    </a:ext>
                  </a:extLst>
                </a:gridCol>
                <a:gridCol w="359222">
                  <a:extLst>
                    <a:ext uri="{9D8B030D-6E8A-4147-A177-3AD203B41FA5}">
                      <a16:colId xmlns:a16="http://schemas.microsoft.com/office/drawing/2014/main" val="2201942454"/>
                    </a:ext>
                  </a:extLst>
                </a:gridCol>
                <a:gridCol w="359222">
                  <a:extLst>
                    <a:ext uri="{9D8B030D-6E8A-4147-A177-3AD203B41FA5}">
                      <a16:colId xmlns:a16="http://schemas.microsoft.com/office/drawing/2014/main" val="4172615658"/>
                    </a:ext>
                  </a:extLst>
                </a:gridCol>
                <a:gridCol w="359222">
                  <a:extLst>
                    <a:ext uri="{9D8B030D-6E8A-4147-A177-3AD203B41FA5}">
                      <a16:colId xmlns:a16="http://schemas.microsoft.com/office/drawing/2014/main" val="906159515"/>
                    </a:ext>
                  </a:extLst>
                </a:gridCol>
                <a:gridCol w="359222">
                  <a:extLst>
                    <a:ext uri="{9D8B030D-6E8A-4147-A177-3AD203B41FA5}">
                      <a16:colId xmlns:a16="http://schemas.microsoft.com/office/drawing/2014/main" val="3975626666"/>
                    </a:ext>
                  </a:extLst>
                </a:gridCol>
                <a:gridCol w="359222">
                  <a:extLst>
                    <a:ext uri="{9D8B030D-6E8A-4147-A177-3AD203B41FA5}">
                      <a16:colId xmlns:a16="http://schemas.microsoft.com/office/drawing/2014/main" val="3080361962"/>
                    </a:ext>
                  </a:extLst>
                </a:gridCol>
                <a:gridCol w="359222">
                  <a:extLst>
                    <a:ext uri="{9D8B030D-6E8A-4147-A177-3AD203B41FA5}">
                      <a16:colId xmlns:a16="http://schemas.microsoft.com/office/drawing/2014/main" val="555876756"/>
                    </a:ext>
                  </a:extLst>
                </a:gridCol>
              </a:tblGrid>
              <a:tr h="496071">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T</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C</a:t>
                      </a:r>
                      <a:endParaRPr lang="en-US" sz="2500" dirty="0"/>
                    </a:p>
                  </a:txBody>
                  <a:tcPr marL="122252" marR="122252" marT="61126" marB="61126"/>
                </a:tc>
                <a:tc>
                  <a:txBody>
                    <a:bodyPr/>
                    <a:lstStyle/>
                    <a:p>
                      <a:pPr algn="ctr"/>
                      <a:r>
                        <a:rPr lang="en-US" sz="2500" dirty="0" smtClean="0"/>
                        <a:t>G</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tc>
                  <a:txBody>
                    <a:bodyPr/>
                    <a:lstStyle/>
                    <a:p>
                      <a:pPr algn="ctr"/>
                      <a:r>
                        <a:rPr lang="en-US" sz="2500" dirty="0" smtClean="0"/>
                        <a:t>A</a:t>
                      </a:r>
                      <a:endParaRPr lang="en-US" sz="2500" dirty="0"/>
                    </a:p>
                  </a:txBody>
                  <a:tcPr marL="122252" marR="122252" marT="61126" marB="61126"/>
                </a:tc>
                <a:extLst>
                  <a:ext uri="{0D108BD9-81ED-4DB2-BD59-A6C34878D82A}">
                    <a16:rowId xmlns:a16="http://schemas.microsoft.com/office/drawing/2014/main" val="681106261"/>
                  </a:ext>
                </a:extLst>
              </a:tr>
            </a:tbl>
          </a:graphicData>
        </a:graphic>
      </p:graphicFrame>
      <p:sp>
        <p:nvSpPr>
          <p:cNvPr id="35" name="TextBox 34"/>
          <p:cNvSpPr txBox="1"/>
          <p:nvPr/>
        </p:nvSpPr>
        <p:spPr>
          <a:xfrm>
            <a:off x="0" y="1012232"/>
            <a:ext cx="1672937" cy="461665"/>
          </a:xfrm>
          <a:prstGeom prst="rect">
            <a:avLst/>
          </a:prstGeom>
          <a:noFill/>
        </p:spPr>
        <p:txBody>
          <a:bodyPr wrap="square" rtlCol="0">
            <a:spAutoFit/>
          </a:bodyPr>
          <a:lstStyle/>
          <a:p>
            <a:r>
              <a:rPr lang="en-US" sz="2400" dirty="0" smtClean="0">
                <a:latin typeface="Arial Black" panose="020B0A04020102020204" pitchFamily="34" charset="0"/>
              </a:rPr>
              <a:t>INPUT</a:t>
            </a:r>
            <a:r>
              <a:rPr lang="en-US" sz="2000" dirty="0" smtClean="0">
                <a:latin typeface="Arial Black" panose="020B0A04020102020204" pitchFamily="34" charset="0"/>
              </a:rPr>
              <a:t>:</a:t>
            </a:r>
            <a:endParaRPr lang="en-US" sz="2000" dirty="0">
              <a:latin typeface="Arial Black" panose="020B0A04020102020204" pitchFamily="34" charset="0"/>
            </a:endParaRPr>
          </a:p>
        </p:txBody>
      </p:sp>
      <p:sp>
        <p:nvSpPr>
          <p:cNvPr id="38" name="TextBox 37"/>
          <p:cNvSpPr txBox="1"/>
          <p:nvPr/>
        </p:nvSpPr>
        <p:spPr>
          <a:xfrm>
            <a:off x="7334318" y="3560018"/>
            <a:ext cx="4124670" cy="461665"/>
          </a:xfrm>
          <a:prstGeom prst="rect">
            <a:avLst/>
          </a:prstGeom>
          <a:noFill/>
        </p:spPr>
        <p:txBody>
          <a:bodyPr wrap="square" rtlCol="0">
            <a:spAutoFit/>
          </a:bodyPr>
          <a:lstStyle/>
          <a:p>
            <a:endParaRPr lang="en-US" sz="2400" dirty="0">
              <a:latin typeface="Arial Black" panose="020B0A04020102020204" pitchFamily="34" charset="0"/>
            </a:endParaRPr>
          </a:p>
        </p:txBody>
      </p:sp>
      <p:sp>
        <p:nvSpPr>
          <p:cNvPr id="39" name="Rectangle 38"/>
          <p:cNvSpPr/>
          <p:nvPr/>
        </p:nvSpPr>
        <p:spPr>
          <a:xfrm>
            <a:off x="4317023" y="896815"/>
            <a:ext cx="378069" cy="1266093"/>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1" name="Rectangle 40"/>
          <p:cNvSpPr/>
          <p:nvPr/>
        </p:nvSpPr>
        <p:spPr>
          <a:xfrm>
            <a:off x="6819825" y="896815"/>
            <a:ext cx="378069" cy="1266093"/>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2" name="Rectangle 41"/>
          <p:cNvSpPr/>
          <p:nvPr/>
        </p:nvSpPr>
        <p:spPr>
          <a:xfrm>
            <a:off x="6107723" y="896815"/>
            <a:ext cx="2168769" cy="1266093"/>
          </a:xfrm>
          <a:prstGeom prst="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3" name="Rectangle 42"/>
          <p:cNvSpPr/>
          <p:nvPr/>
        </p:nvSpPr>
        <p:spPr>
          <a:xfrm>
            <a:off x="5760593" y="896814"/>
            <a:ext cx="351692" cy="1266093"/>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4" name="Rectangle 43"/>
          <p:cNvSpPr/>
          <p:nvPr/>
        </p:nvSpPr>
        <p:spPr>
          <a:xfrm>
            <a:off x="7872046" y="896815"/>
            <a:ext cx="3276600" cy="1266093"/>
          </a:xfrm>
          <a:prstGeom prst="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726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04167E-6 -4.81481E-6 L -0.04831 -0.26296 " pathEditMode="relative" rAng="0" ptsTypes="AA">
                                      <p:cBhvr>
                                        <p:cTn id="6" dur="750" fill="hold"/>
                                        <p:tgtEl>
                                          <p:spTgt spid="33"/>
                                        </p:tgtEl>
                                        <p:attrNameLst>
                                          <p:attrName>ppt_x</p:attrName>
                                          <p:attrName>ppt_y</p:attrName>
                                        </p:attrNameLst>
                                      </p:cBhvr>
                                      <p:rCtr x="-2422" y="-13148"/>
                                    </p:animMotion>
                                  </p:childTnLst>
                                </p:cTn>
                              </p:par>
                            </p:childTnLst>
                          </p:cTn>
                        </p:par>
                        <p:par>
                          <p:cTn id="7" fill="hold">
                            <p:stCondLst>
                              <p:cond delay="750"/>
                            </p:stCondLst>
                            <p:childTnLst>
                              <p:par>
                                <p:cTn id="8" presetID="22" presetClass="entr" presetSubtype="1" fill="hold" grpId="2" nodeType="after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up)">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grpId="0" nodeType="clickEffect">
                                  <p:stCondLst>
                                    <p:cond delay="0"/>
                                  </p:stCondLst>
                                  <p:childTnLst>
                                    <p:animMotion origin="layout" path="M -1.25E-6 3.33333E-6 L 0.23529 -0.0007 " pathEditMode="fixed" rAng="0" ptsTypes="AA">
                                      <p:cBhvr>
                                        <p:cTn id="14" dur="750" fill="hold"/>
                                        <p:tgtEl>
                                          <p:spTgt spid="39"/>
                                        </p:tgtEl>
                                        <p:attrNameLst>
                                          <p:attrName>ppt_x</p:attrName>
                                          <p:attrName>ppt_y</p:attrName>
                                        </p:attrNameLst>
                                      </p:cBhvr>
                                      <p:rCtr x="11758" y="-46"/>
                                    </p:animMotion>
                                  </p:childTnLst>
                                </p:cTn>
                              </p:par>
                              <p:par>
                                <p:cTn id="15" presetID="42" presetClass="path" presetSubtype="0" accel="50000" decel="50000" fill="hold" nodeType="withEffect">
                                  <p:stCondLst>
                                    <p:cond delay="0"/>
                                  </p:stCondLst>
                                  <p:childTnLst>
                                    <p:animMotion origin="layout" path="M -0.04831 -0.26296 L 0.18685 -0.26296 " pathEditMode="relative" rAng="0" ptsTypes="AA">
                                      <p:cBhvr>
                                        <p:cTn id="16" dur="750" fill="hold"/>
                                        <p:tgtEl>
                                          <p:spTgt spid="33"/>
                                        </p:tgtEl>
                                        <p:attrNameLst>
                                          <p:attrName>ppt_x</p:attrName>
                                          <p:attrName>ppt_y</p:attrName>
                                        </p:attrNameLst>
                                      </p:cBhvr>
                                      <p:rCtr x="11758" y="0"/>
                                    </p:animMotion>
                                  </p:childTnLst>
                                </p:cTn>
                              </p:par>
                            </p:childTnLst>
                          </p:cTn>
                        </p:par>
                        <p:par>
                          <p:cTn id="17" fill="hold">
                            <p:stCondLst>
                              <p:cond delay="750"/>
                            </p:stCondLst>
                            <p:childTnLst>
                              <p:par>
                                <p:cTn id="18" presetID="1" presetClass="emph" presetSubtype="2" fill="hold" nodeType="afterEffect">
                                  <p:stCondLst>
                                    <p:cond delay="0"/>
                                  </p:stCondLst>
                                  <p:childTnLst>
                                    <p:animClr clrSpc="rgb" dir="cw">
                                      <p:cBhvr>
                                        <p:cTn id="19" dur="500" fill="hold"/>
                                        <p:tgtEl>
                                          <p:spTgt spid="39"/>
                                        </p:tgtEl>
                                        <p:attrNameLst>
                                          <p:attrName>fillcolor</p:attrName>
                                        </p:attrNameLst>
                                      </p:cBhvr>
                                      <p:to>
                                        <a:srgbClr val="00B050"/>
                                      </p:to>
                                    </p:animClr>
                                    <p:set>
                                      <p:cBhvr>
                                        <p:cTn id="20" dur="500" fill="hold"/>
                                        <p:tgtEl>
                                          <p:spTgt spid="39"/>
                                        </p:tgtEl>
                                        <p:attrNameLst>
                                          <p:attrName>fill.type</p:attrName>
                                        </p:attrNameLst>
                                      </p:cBhvr>
                                      <p:to>
                                        <p:strVal val="solid"/>
                                      </p:to>
                                    </p:set>
                                    <p:set>
                                      <p:cBhvr>
                                        <p:cTn id="21" dur="500" fill="hold"/>
                                        <p:tgtEl>
                                          <p:spTgt spid="39"/>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up)">
                                      <p:cBhvr>
                                        <p:cTn id="26" dur="500"/>
                                        <p:tgtEl>
                                          <p:spTgt spid="41"/>
                                        </p:tgtEl>
                                      </p:cBhvr>
                                    </p:animEffect>
                                  </p:childTnLst>
                                </p:cTn>
                              </p:par>
                            </p:childTnLst>
                          </p:cTn>
                        </p:par>
                      </p:childTnLst>
                    </p:cTn>
                  </p:par>
                  <p:par>
                    <p:cTn id="27" fill="hold">
                      <p:stCondLst>
                        <p:cond delay="indefinite"/>
                      </p:stCondLst>
                      <p:childTnLst>
                        <p:par>
                          <p:cTn id="28" fill="hold">
                            <p:stCondLst>
                              <p:cond delay="0"/>
                            </p:stCondLst>
                            <p:childTnLst>
                              <p:par>
                                <p:cTn id="29" presetID="63" presetClass="path" presetSubtype="0" accel="50000" decel="50000" fill="hold" nodeType="clickEffect">
                                  <p:stCondLst>
                                    <p:cond delay="0"/>
                                  </p:stCondLst>
                                  <p:childTnLst>
                                    <p:animMotion origin="layout" path="M 0.18685 -0.26296 L 0.24453 -0.26296 " pathEditMode="relative" rAng="0" ptsTypes="AA">
                                      <p:cBhvr>
                                        <p:cTn id="30" dur="750" fill="hold"/>
                                        <p:tgtEl>
                                          <p:spTgt spid="33"/>
                                        </p:tgtEl>
                                        <p:attrNameLst>
                                          <p:attrName>ppt_x</p:attrName>
                                          <p:attrName>ppt_y</p:attrName>
                                        </p:attrNameLst>
                                      </p:cBhvr>
                                      <p:rCtr x="2878" y="0"/>
                                    </p:animMotion>
                                  </p:childTnLst>
                                </p:cTn>
                              </p:par>
                              <p:par>
                                <p:cTn id="31" presetID="10" presetClass="exit" presetSubtype="0" fill="hold" grpId="1" nodeType="withEffect">
                                  <p:stCondLst>
                                    <p:cond delay="0"/>
                                  </p:stCondLst>
                                  <p:childTnLst>
                                    <p:animEffect transition="out" filter="fade">
                                      <p:cBhvr>
                                        <p:cTn id="32" dur="300"/>
                                        <p:tgtEl>
                                          <p:spTgt spid="41"/>
                                        </p:tgtEl>
                                      </p:cBhvr>
                                    </p:animEffect>
                                    <p:set>
                                      <p:cBhvr>
                                        <p:cTn id="33" dur="1" fill="hold">
                                          <p:stCondLst>
                                            <p:cond delay="299"/>
                                          </p:stCondLst>
                                        </p:cTn>
                                        <p:tgtEl>
                                          <p:spTgt spid="41"/>
                                        </p:tgtEl>
                                        <p:attrNameLst>
                                          <p:attrName>style.visibility</p:attrName>
                                        </p:attrNameLst>
                                      </p:cBhvr>
                                      <p:to>
                                        <p:strVal val="hidden"/>
                                      </p:to>
                                    </p:set>
                                  </p:childTnLst>
                                </p:cTn>
                              </p:par>
                              <p:par>
                                <p:cTn id="34" presetID="63" presetClass="path" presetSubtype="0" accel="50000" decel="50000" fill="hold" grpId="3" nodeType="withEffect">
                                  <p:stCondLst>
                                    <p:cond delay="0"/>
                                  </p:stCondLst>
                                  <p:childTnLst>
                                    <p:animMotion origin="layout" path="M 0.23529 -0.0007 L 0.29388 -0.00232 " pathEditMode="relative" rAng="0" ptsTypes="AA">
                                      <p:cBhvr>
                                        <p:cTn id="35" dur="750" fill="hold"/>
                                        <p:tgtEl>
                                          <p:spTgt spid="39"/>
                                        </p:tgtEl>
                                        <p:attrNameLst>
                                          <p:attrName>ppt_x</p:attrName>
                                          <p:attrName>ppt_y</p:attrName>
                                        </p:attrNameLst>
                                      </p:cBhvr>
                                      <p:rCtr x="2930" y="-93"/>
                                    </p:animMotion>
                                  </p:childTnLst>
                                </p:cTn>
                              </p:par>
                            </p:childTnLst>
                          </p:cTn>
                        </p:par>
                        <p:par>
                          <p:cTn id="36" fill="hold">
                            <p:stCondLst>
                              <p:cond delay="750"/>
                            </p:stCondLst>
                            <p:childTnLst>
                              <p:par>
                                <p:cTn id="37" presetID="22" presetClass="entr" presetSubtype="2" fill="hold" grpId="0" nodeType="after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right)">
                                      <p:cBhvr>
                                        <p:cTn id="39" dur="500"/>
                                        <p:tgtEl>
                                          <p:spTgt spid="42"/>
                                        </p:tgtEl>
                                      </p:cBhvr>
                                    </p:animEffect>
                                  </p:childTnLst>
                                </p:cTn>
                              </p:par>
                              <p:par>
                                <p:cTn id="40" presetID="10" presetClass="exit" presetSubtype="0" fill="hold" grpId="4" nodeType="withEffect">
                                  <p:stCondLst>
                                    <p:cond delay="0"/>
                                  </p:stCondLst>
                                  <p:childTnLst>
                                    <p:animEffect transition="out" filter="fade">
                                      <p:cBhvr>
                                        <p:cTn id="41" dur="500"/>
                                        <p:tgtEl>
                                          <p:spTgt spid="39"/>
                                        </p:tgtEl>
                                      </p:cBhvr>
                                    </p:animEffect>
                                    <p:set>
                                      <p:cBhvr>
                                        <p:cTn id="42" dur="1" fill="hold">
                                          <p:stCondLst>
                                            <p:cond delay="499"/>
                                          </p:stCondLst>
                                        </p:cTn>
                                        <p:tgtEl>
                                          <p:spTgt spid="3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wipe(up)">
                                      <p:cBhvr>
                                        <p:cTn id="47" dur="500"/>
                                        <p:tgtEl>
                                          <p:spTgt spid="43"/>
                                        </p:tgtEl>
                                      </p:cBhvr>
                                    </p:animEffect>
                                  </p:childTnLst>
                                </p:cTn>
                              </p:par>
                            </p:childTnLst>
                          </p:cTn>
                        </p:par>
                      </p:childTnLst>
                    </p:cTn>
                  </p:par>
                  <p:par>
                    <p:cTn id="48" fill="hold">
                      <p:stCondLst>
                        <p:cond delay="indefinite"/>
                      </p:stCondLst>
                      <p:childTnLst>
                        <p:par>
                          <p:cTn id="49" fill="hold">
                            <p:stCondLst>
                              <p:cond delay="0"/>
                            </p:stCondLst>
                            <p:childTnLst>
                              <p:par>
                                <p:cTn id="50" presetID="63" presetClass="path" presetSubtype="0" accel="50000" decel="50000" fill="hold" nodeType="clickEffect">
                                  <p:stCondLst>
                                    <p:cond delay="0"/>
                                  </p:stCondLst>
                                  <p:childTnLst>
                                    <p:animMotion origin="layout" path="M 0.24453 -0.26296 L 0.47917 -0.26805 " pathEditMode="relative" rAng="0" ptsTypes="AA">
                                      <p:cBhvr>
                                        <p:cTn id="51" dur="2000" fill="hold"/>
                                        <p:tgtEl>
                                          <p:spTgt spid="33"/>
                                        </p:tgtEl>
                                        <p:attrNameLst>
                                          <p:attrName>ppt_x</p:attrName>
                                          <p:attrName>ppt_y</p:attrName>
                                        </p:attrNameLst>
                                      </p:cBhvr>
                                      <p:rCtr x="11732" y="-255"/>
                                    </p:animMotion>
                                  </p:childTnLst>
                                </p:cTn>
                              </p:par>
                              <p:par>
                                <p:cTn id="52" presetID="10" presetClass="exit" presetSubtype="0" fill="hold" grpId="1" nodeType="withEffect">
                                  <p:stCondLst>
                                    <p:cond delay="0"/>
                                  </p:stCondLst>
                                  <p:childTnLst>
                                    <p:animEffect transition="out" filter="fade">
                                      <p:cBhvr>
                                        <p:cTn id="53" dur="500"/>
                                        <p:tgtEl>
                                          <p:spTgt spid="42"/>
                                        </p:tgtEl>
                                      </p:cBhvr>
                                    </p:animEffect>
                                    <p:set>
                                      <p:cBhvr>
                                        <p:cTn id="54" dur="1" fill="hold">
                                          <p:stCondLst>
                                            <p:cond delay="499"/>
                                          </p:stCondLst>
                                        </p:cTn>
                                        <p:tgtEl>
                                          <p:spTgt spid="42"/>
                                        </p:tgtEl>
                                        <p:attrNameLst>
                                          <p:attrName>style.visibility</p:attrName>
                                        </p:attrNameLst>
                                      </p:cBhvr>
                                      <p:to>
                                        <p:strVal val="hidden"/>
                                      </p:to>
                                    </p:set>
                                  </p:childTnLst>
                                </p:cTn>
                              </p:par>
                              <p:par>
                                <p:cTn id="55" presetID="10" presetClass="exit" presetSubtype="0" fill="hold" grpId="1" nodeType="withEffect">
                                  <p:stCondLst>
                                    <p:cond delay="0"/>
                                  </p:stCondLst>
                                  <p:childTnLst>
                                    <p:animEffect transition="out" filter="fade">
                                      <p:cBhvr>
                                        <p:cTn id="56" dur="500"/>
                                        <p:tgtEl>
                                          <p:spTgt spid="43"/>
                                        </p:tgtEl>
                                      </p:cBhvr>
                                    </p:animEffect>
                                    <p:set>
                                      <p:cBhvr>
                                        <p:cTn id="57" dur="1" fill="hold">
                                          <p:stCondLst>
                                            <p:cond delay="499"/>
                                          </p:stCondLst>
                                        </p:cTn>
                                        <p:tgtEl>
                                          <p:spTgt spid="43"/>
                                        </p:tgtEl>
                                        <p:attrNameLst>
                                          <p:attrName>style.visibility</p:attrName>
                                        </p:attrNameLst>
                                      </p:cBhvr>
                                      <p:to>
                                        <p:strVal val="hidden"/>
                                      </p:to>
                                    </p:set>
                                  </p:childTnLst>
                                </p:cTn>
                              </p:par>
                            </p:childTnLst>
                          </p:cTn>
                        </p:par>
                        <p:par>
                          <p:cTn id="58" fill="hold">
                            <p:stCondLst>
                              <p:cond delay="2000"/>
                            </p:stCondLst>
                            <p:childTnLst>
                              <p:par>
                                <p:cTn id="59" presetID="22" presetClass="entr" presetSubtype="2" fill="hold" grpId="0"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right)">
                                      <p:cBhvr>
                                        <p:cTn id="61" dur="500"/>
                                        <p:tgtEl>
                                          <p:spTgt spid="44"/>
                                        </p:tgtEl>
                                      </p:cBhvr>
                                    </p:animEffect>
                                  </p:childTnLst>
                                </p:cTn>
                              </p:par>
                            </p:childTnLst>
                          </p:cTn>
                        </p:par>
                        <p:par>
                          <p:cTn id="62" fill="hold">
                            <p:stCondLst>
                              <p:cond delay="2500"/>
                            </p:stCondLst>
                            <p:childTnLst>
                              <p:par>
                                <p:cTn id="63" presetID="27" presetClass="emph" presetSubtype="0" repeatCount="2000" fill="remove" grpId="1" nodeType="afterEffect">
                                  <p:stCondLst>
                                    <p:cond delay="0"/>
                                  </p:stCondLst>
                                  <p:childTnLst>
                                    <p:animClr clrSpc="rgb" dir="cw">
                                      <p:cBhvr override="childStyle">
                                        <p:cTn id="64" dur="250" autoRev="1" fill="remove"/>
                                        <p:tgtEl>
                                          <p:spTgt spid="44"/>
                                        </p:tgtEl>
                                        <p:attrNameLst>
                                          <p:attrName>style.color</p:attrName>
                                        </p:attrNameLst>
                                      </p:cBhvr>
                                      <p:to>
                                        <a:schemeClr val="bg1"/>
                                      </p:to>
                                    </p:animClr>
                                    <p:animClr clrSpc="rgb" dir="cw">
                                      <p:cBhvr>
                                        <p:cTn id="65" dur="250" autoRev="1" fill="remove"/>
                                        <p:tgtEl>
                                          <p:spTgt spid="44"/>
                                        </p:tgtEl>
                                        <p:attrNameLst>
                                          <p:attrName>fillcolor</p:attrName>
                                        </p:attrNameLst>
                                      </p:cBhvr>
                                      <p:to>
                                        <a:schemeClr val="bg1"/>
                                      </p:to>
                                    </p:animClr>
                                    <p:set>
                                      <p:cBhvr>
                                        <p:cTn id="66" dur="250" autoRev="1" fill="remove"/>
                                        <p:tgtEl>
                                          <p:spTgt spid="44"/>
                                        </p:tgtEl>
                                        <p:attrNameLst>
                                          <p:attrName>fill.type</p:attrName>
                                        </p:attrNameLst>
                                      </p:cBhvr>
                                      <p:to>
                                        <p:strVal val="solid"/>
                                      </p:to>
                                    </p:set>
                                    <p:set>
                                      <p:cBhvr>
                                        <p:cTn id="67" dur="250" autoRev="1" fill="remove"/>
                                        <p:tgtEl>
                                          <p:spTgt spid="4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2" animBg="1"/>
      <p:bldP spid="39" grpId="3" animBg="1"/>
      <p:bldP spid="39" grpId="4" animBg="1"/>
      <p:bldP spid="41" grpId="0" animBg="1"/>
      <p:bldP spid="41" grpId="1" animBg="1"/>
      <p:bldP spid="42" grpId="0" animBg="1"/>
      <p:bldP spid="42" grpId="1" animBg="1"/>
      <p:bldP spid="43" grpId="0" animBg="1"/>
      <p:bldP spid="43" grpId="1" animBg="1"/>
      <p:bldP spid="44" grpId="0" animBg="1"/>
      <p:bldP spid="44"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07731" y="-87923"/>
            <a:ext cx="12499731" cy="7352323"/>
          </a:xfrm>
          <a:prstGeom prst="rect">
            <a:avLst/>
          </a:prstGeom>
          <a:solidFill>
            <a:srgbClr val="1818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2"/>
          <a:stretch>
            <a:fillRect/>
          </a:stretch>
        </p:blipFill>
        <p:spPr>
          <a:xfrm>
            <a:off x="5178669" y="0"/>
            <a:ext cx="7253958" cy="6858000"/>
          </a:xfrm>
          <a:prstGeom prst="rect">
            <a:avLst/>
          </a:prstGeom>
        </p:spPr>
      </p:pic>
      <p:sp>
        <p:nvSpPr>
          <p:cNvPr id="10" name="TextBox 9"/>
          <p:cNvSpPr txBox="1"/>
          <p:nvPr/>
        </p:nvSpPr>
        <p:spPr>
          <a:xfrm>
            <a:off x="307731" y="79130"/>
            <a:ext cx="5873261" cy="707886"/>
          </a:xfrm>
          <a:prstGeom prst="rect">
            <a:avLst/>
          </a:prstGeom>
          <a:noFill/>
        </p:spPr>
        <p:txBody>
          <a:bodyPr wrap="square" rtlCol="0">
            <a:spAutoFit/>
          </a:bodyPr>
          <a:lstStyle/>
          <a:p>
            <a:r>
              <a:rPr lang="en-US" sz="4000" dirty="0" smtClean="0">
                <a:solidFill>
                  <a:schemeClr val="bg1"/>
                </a:solidFill>
                <a:latin typeface="Arial Black" panose="020B0A04020102020204" pitchFamily="34" charset="0"/>
              </a:rPr>
              <a:t>PSEUDOCODE</a:t>
            </a:r>
            <a:endParaRPr lang="en-US" sz="4000" dirty="0">
              <a:solidFill>
                <a:schemeClr val="bg1"/>
              </a:solidFill>
              <a:latin typeface="Arial Black" panose="020B0A04020102020204" pitchFamily="34" charset="0"/>
            </a:endParaRPr>
          </a:p>
        </p:txBody>
      </p:sp>
      <p:sp>
        <p:nvSpPr>
          <p:cNvPr id="11" name="TextBox 10"/>
          <p:cNvSpPr txBox="1"/>
          <p:nvPr/>
        </p:nvSpPr>
        <p:spPr>
          <a:xfrm>
            <a:off x="175846" y="993531"/>
            <a:ext cx="4923692" cy="5447645"/>
          </a:xfrm>
          <a:prstGeom prst="rect">
            <a:avLst/>
          </a:prstGeom>
          <a:noFill/>
        </p:spPr>
        <p:txBody>
          <a:bodyPr wrap="square" rtlCol="0">
            <a:spAutoFit/>
          </a:bodyPr>
          <a:lstStyle/>
          <a:p>
            <a:r>
              <a:rPr lang="en-US" sz="1200" dirty="0">
                <a:solidFill>
                  <a:schemeClr val="bg1"/>
                </a:solidFill>
                <a:latin typeface="Arial Black" panose="020B0A04020102020204" pitchFamily="34" charset="0"/>
              </a:rPr>
              <a:t>1. Bad-Character-Table: This function creates a table that maps each character in the pattern to the distance from the rightmost occurrence of the character to the end of the pattern. If a character is not in the pattern, it maps to the length of the pattern.</a:t>
            </a: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2. Good-Suffix-Table: This function creates a table that maps each position in the pattern to the next position where a matching suffix starts. It handles two cases: when a substring of the pattern repeats at the end and when a prefix of the suffix is found elsewhere in the pattern.</a:t>
            </a: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The main procedure, Boyer-Moore-Search, uses these tables to search for the pattern in the text. It starts by aligning the pattern with the text and comparing characters from right to left. If a mismatch is found, it uses the tables to shift the pattern to the right, skipping over the mismatched character in the text. The shift is the maximum of the shifts suggested by the bad character and good suffix rules.</a:t>
            </a: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
            </a:r>
            <a:br>
              <a:rPr lang="en-US" sz="1200" dirty="0">
                <a:solidFill>
                  <a:schemeClr val="bg1"/>
                </a:solidFill>
                <a:latin typeface="Arial Black" panose="020B0A04020102020204" pitchFamily="34" charset="0"/>
              </a:rPr>
            </a:br>
            <a:r>
              <a:rPr lang="en-US" sz="1200" dirty="0">
                <a:solidFill>
                  <a:schemeClr val="bg1"/>
                </a:solidFill>
                <a:latin typeface="Arial Black" panose="020B0A04020102020204" pitchFamily="34" charset="0"/>
              </a:rPr>
              <a:t>The algorithm continues this process until it either finds a match or exhausts the text. If a match is found, it prints the starting index of the match in the text and shifts the pattern past the matched section to continue the search.</a:t>
            </a:r>
            <a:endParaRPr lang="en-US" sz="12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3622577993"/>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2038</TotalTime>
  <Words>631</Words>
  <Application>Microsoft Office PowerPoint</Application>
  <PresentationFormat>Widescreen</PresentationFormat>
  <Paragraphs>319</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Black</vt:lpstr>
      <vt:lpstr>Calibri</vt:lpstr>
      <vt:lpstr>Calibri Light</vt:lpstr>
      <vt:lpstr>Cambria Math</vt:lpstr>
      <vt:lpstr>Chiller</vt:lpstr>
      <vt:lpstr>Consolas</vt:lpstr>
      <vt:lpstr>Office Theme</vt:lpstr>
      <vt:lpstr>BOYER MOORE STRING MATCHING</vt:lpstr>
      <vt:lpstr>PowerPoint Presentation</vt:lpstr>
      <vt:lpstr>SPACE AND TIME TRADEOFF STARTEGY:</vt:lpstr>
      <vt:lpstr>BOYER MOORE STRING MATCHING</vt:lpstr>
      <vt:lpstr>Key components of the Boyer-Moore algorithm:</vt:lpstr>
      <vt:lpstr>PowerPoint Presentation</vt:lpstr>
      <vt:lpstr>PowerPoint Presentation</vt:lpstr>
      <vt:lpstr>PowerPoint Presentation</vt:lpstr>
      <vt:lpstr>PowerPoint Presentation</vt:lpstr>
      <vt:lpstr>PowerPoint Presentation</vt:lpstr>
      <vt:lpstr>TIME COMPLEXITY  BS-TABLE</vt:lpstr>
      <vt:lpstr>PowerPoint Presentation</vt:lpstr>
      <vt:lpstr>GOOD SUFFIX TIME COMPLEXITY </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gg</dc:title>
  <dc:creator>Skull Broz</dc:creator>
  <cp:lastModifiedBy>Skull Broz</cp:lastModifiedBy>
  <cp:revision>68</cp:revision>
  <dcterms:created xsi:type="dcterms:W3CDTF">2023-12-31T12:37:37Z</dcterms:created>
  <dcterms:modified xsi:type="dcterms:W3CDTF">2024-01-02T21:29:57Z</dcterms:modified>
</cp:coreProperties>
</file>

<file path=docProps/thumbnail.jpeg>
</file>